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5" r:id="rId1"/>
    <p:sldMasterId id="2147483658" r:id="rId2"/>
    <p:sldMasterId id="2147483659" r:id="rId3"/>
    <p:sldMasterId id="2147483660" r:id="rId4"/>
    <p:sldMasterId id="2147483661" r:id="rId5"/>
    <p:sldMasterId id="2147483662" r:id="rId6"/>
    <p:sldMasterId id="2147483663" r:id="rId7"/>
    <p:sldMasterId id="2147483655" r:id="rId8"/>
  </p:sldMasterIdLst>
  <p:notesMasterIdLst>
    <p:notesMasterId r:id="rId53"/>
  </p:notesMasterIdLst>
  <p:handoutMasterIdLst>
    <p:handoutMasterId r:id="rId54"/>
  </p:handoutMasterIdLst>
  <p:sldIdLst>
    <p:sldId id="364" r:id="rId9"/>
    <p:sldId id="400" r:id="rId10"/>
    <p:sldId id="401" r:id="rId11"/>
    <p:sldId id="402" r:id="rId12"/>
    <p:sldId id="415" r:id="rId13"/>
    <p:sldId id="403" r:id="rId14"/>
    <p:sldId id="431" r:id="rId15"/>
    <p:sldId id="383" r:id="rId16"/>
    <p:sldId id="414" r:id="rId17"/>
    <p:sldId id="387" r:id="rId18"/>
    <p:sldId id="384" r:id="rId19"/>
    <p:sldId id="399" r:id="rId20"/>
    <p:sldId id="404" r:id="rId21"/>
    <p:sldId id="391" r:id="rId22"/>
    <p:sldId id="392" r:id="rId23"/>
    <p:sldId id="405" r:id="rId24"/>
    <p:sldId id="411" r:id="rId25"/>
    <p:sldId id="394" r:id="rId26"/>
    <p:sldId id="395" r:id="rId27"/>
    <p:sldId id="407" r:id="rId28"/>
    <p:sldId id="408" r:id="rId29"/>
    <p:sldId id="396" r:id="rId30"/>
    <p:sldId id="397" r:id="rId31"/>
    <p:sldId id="413" r:id="rId32"/>
    <p:sldId id="418" r:id="rId33"/>
    <p:sldId id="419" r:id="rId34"/>
    <p:sldId id="420" r:id="rId35"/>
    <p:sldId id="421" r:id="rId36"/>
    <p:sldId id="422" r:id="rId37"/>
    <p:sldId id="423" r:id="rId38"/>
    <p:sldId id="412" r:id="rId39"/>
    <p:sldId id="409" r:id="rId40"/>
    <p:sldId id="428" r:id="rId41"/>
    <p:sldId id="410" r:id="rId42"/>
    <p:sldId id="429" r:id="rId43"/>
    <p:sldId id="424" r:id="rId44"/>
    <p:sldId id="425" r:id="rId45"/>
    <p:sldId id="430" r:id="rId46"/>
    <p:sldId id="426" r:id="rId47"/>
    <p:sldId id="427" r:id="rId48"/>
    <p:sldId id="375" r:id="rId49"/>
    <p:sldId id="398" r:id="rId50"/>
    <p:sldId id="432" r:id="rId51"/>
    <p:sldId id="382" r:id="rId5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0">
          <p15:clr>
            <a:srgbClr val="A4A3A4"/>
          </p15:clr>
        </p15:guide>
        <p15:guide id="2" orient="horz" pos="2812">
          <p15:clr>
            <a:srgbClr val="A4A3A4"/>
          </p15:clr>
        </p15:guide>
        <p15:guide id="3" orient="horz" pos="3875">
          <p15:clr>
            <a:srgbClr val="A4A3A4"/>
          </p15:clr>
        </p15:guide>
        <p15:guide id="4" orient="horz" pos="825">
          <p15:clr>
            <a:srgbClr val="A4A3A4"/>
          </p15:clr>
        </p15:guide>
        <p15:guide id="5" orient="horz" pos="3268">
          <p15:clr>
            <a:srgbClr val="A4A3A4"/>
          </p15:clr>
        </p15:guide>
        <p15:guide id="6" orient="horz" pos="589">
          <p15:clr>
            <a:srgbClr val="A4A3A4"/>
          </p15:clr>
        </p15:guide>
        <p15:guide id="7" orient="horz" pos="1247">
          <p15:clr>
            <a:srgbClr val="A4A3A4"/>
          </p15:clr>
        </p15:guide>
        <p15:guide id="8" pos="141">
          <p15:clr>
            <a:srgbClr val="A4A3A4"/>
          </p15:clr>
        </p15:guide>
        <p15:guide id="9" pos="1089">
          <p15:clr>
            <a:srgbClr val="A4A3A4"/>
          </p15:clr>
        </p15:guide>
        <p15:guide id="10" pos="1558">
          <p15:clr>
            <a:srgbClr val="A4A3A4"/>
          </p15:clr>
        </p15:guide>
        <p15:guide id="11" pos="5423">
          <p15:clr>
            <a:srgbClr val="A4A3A4"/>
          </p15:clr>
        </p15:guide>
        <p15:guide id="12" pos="3763">
          <p15:clr>
            <a:srgbClr val="A4A3A4"/>
          </p15:clr>
        </p15:guide>
        <p15:guide id="13" pos="5626">
          <p15:clr>
            <a:srgbClr val="A4A3A4"/>
          </p15:clr>
        </p15:guide>
        <p15:guide id="14" pos="1363">
          <p15:clr>
            <a:srgbClr val="A4A3A4"/>
          </p15:clr>
        </p15:guide>
        <p15:guide id="15" pos="2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_Melezhik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3366FF"/>
    <a:srgbClr val="003366"/>
    <a:srgbClr val="0000FF"/>
    <a:srgbClr val="0066CC"/>
    <a:srgbClr val="0033CC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044" autoAdjust="0"/>
    <p:restoredTop sz="94349" autoAdjust="0"/>
  </p:normalViewPr>
  <p:slideViewPr>
    <p:cSldViewPr snapToGrid="0">
      <p:cViewPr varScale="1">
        <p:scale>
          <a:sx n="116" d="100"/>
          <a:sy n="116" d="100"/>
        </p:scale>
        <p:origin x="2130" y="90"/>
      </p:cViewPr>
      <p:guideLst>
        <p:guide orient="horz" pos="1780"/>
        <p:guide orient="horz" pos="2812"/>
        <p:guide orient="horz" pos="3875"/>
        <p:guide orient="horz" pos="825"/>
        <p:guide orient="horz" pos="3268"/>
        <p:guide orient="horz" pos="589"/>
        <p:guide orient="horz" pos="1247"/>
        <p:guide pos="141"/>
        <p:guide pos="1089"/>
        <p:guide pos="1558"/>
        <p:guide pos="5423"/>
        <p:guide pos="3763"/>
        <p:guide pos="5626"/>
        <p:guide pos="1363"/>
        <p:guide pos="28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060"/>
    </p:cViewPr>
  </p:sorterViewPr>
  <p:notesViewPr>
    <p:cSldViewPr snapToGrid="0">
      <p:cViewPr varScale="1">
        <p:scale>
          <a:sx n="90" d="100"/>
          <a:sy n="90" d="100"/>
        </p:scale>
        <p:origin x="-3114" y="-10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commentAuthors" Target="commentAuthor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slide" Target="slides/slide33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notesMaster" Target="notesMasters/notesMaster1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Лист2!$D$3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AB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Лист2!$C$4:$C$8</c:f>
              <c:strCache>
                <c:ptCount val="4"/>
                <c:pt idx="0">
                  <c:v>ТЭЦ</c:v>
                </c:pt>
                <c:pt idx="1">
                  <c:v>Котельные</c:v>
                </c:pt>
                <c:pt idx="2">
                  <c:v>Тепловые сети</c:v>
                </c:pt>
                <c:pt idx="3">
                  <c:v>Закрытие ГВС</c:v>
                </c:pt>
              </c:strCache>
            </c:strRef>
          </c:cat>
          <c:val>
            <c:numRef>
              <c:f>Лист2!$D$4:$D$8</c:f>
              <c:numCache>
                <c:formatCode>General</c:formatCode>
                <c:ptCount val="4"/>
                <c:pt idx="0">
                  <c:v>47974</c:v>
                </c:pt>
                <c:pt idx="1">
                  <c:v>27432</c:v>
                </c:pt>
                <c:pt idx="2">
                  <c:v>185329</c:v>
                </c:pt>
                <c:pt idx="3">
                  <c:v>46454</c:v>
                </c:pt>
              </c:numCache>
            </c:numRef>
          </c:val>
        </c:ser>
        <c:ser>
          <c:idx val="1"/>
          <c:order val="1"/>
          <c:tx>
            <c:strRef>
              <c:f>Лист2!$E$3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212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Лист2!$C$4:$C$8</c:f>
              <c:strCache>
                <c:ptCount val="4"/>
                <c:pt idx="0">
                  <c:v>ТЭЦ</c:v>
                </c:pt>
                <c:pt idx="1">
                  <c:v>Котельные</c:v>
                </c:pt>
                <c:pt idx="2">
                  <c:v>Тепловые сети</c:v>
                </c:pt>
                <c:pt idx="3">
                  <c:v>Закрытие ГВС</c:v>
                </c:pt>
              </c:strCache>
            </c:strRef>
          </c:cat>
          <c:val>
            <c:numRef>
              <c:f>Лист2!$E$4:$E$8</c:f>
              <c:numCache>
                <c:formatCode>General</c:formatCode>
                <c:ptCount val="4"/>
                <c:pt idx="0">
                  <c:v>59534</c:v>
                </c:pt>
                <c:pt idx="1">
                  <c:v>36553</c:v>
                </c:pt>
                <c:pt idx="2" formatCode="#,##0">
                  <c:v>176612</c:v>
                </c:pt>
                <c:pt idx="3">
                  <c:v>51591</c:v>
                </c:pt>
              </c:numCache>
            </c:numRef>
          </c:val>
        </c:ser>
        <c:ser>
          <c:idx val="2"/>
          <c:order val="2"/>
          <c:tx>
            <c:strRef>
              <c:f>Лист2!$F$3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Лист2!$C$4:$C$8</c:f>
              <c:strCache>
                <c:ptCount val="4"/>
                <c:pt idx="0">
                  <c:v>ТЭЦ</c:v>
                </c:pt>
                <c:pt idx="1">
                  <c:v>Котельные</c:v>
                </c:pt>
                <c:pt idx="2">
                  <c:v>Тепловые сети</c:v>
                </c:pt>
                <c:pt idx="3">
                  <c:v>Закрытие ГВС</c:v>
                </c:pt>
              </c:strCache>
            </c:strRef>
          </c:cat>
          <c:val>
            <c:numRef>
              <c:f>Лист2!$F$4:$F$8</c:f>
              <c:numCache>
                <c:formatCode>General</c:formatCode>
                <c:ptCount val="4"/>
                <c:pt idx="0">
                  <c:v>81370</c:v>
                </c:pt>
                <c:pt idx="1">
                  <c:v>100730</c:v>
                </c:pt>
                <c:pt idx="2">
                  <c:v>191100</c:v>
                </c:pt>
                <c:pt idx="3">
                  <c:v>60500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0485760"/>
        <c:axId val="220486152"/>
      </c:barChart>
      <c:catAx>
        <c:axId val="22048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486152"/>
        <c:crosses val="autoZero"/>
        <c:auto val="1"/>
        <c:lblAlgn val="ctr"/>
        <c:lblOffset val="100"/>
        <c:noMultiLvlLbl val="0"/>
      </c:catAx>
      <c:valAx>
        <c:axId val="220486152"/>
        <c:scaling>
          <c:orientation val="minMax"/>
          <c:max val="2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048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5219281478774"/>
          <c:y val="1.3337748457570528E-2"/>
          <c:w val="0.29105010065566711"/>
          <c:h val="0.101153442114866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latin typeface="+mn-lt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Зависимость удельной стоимости</a:t>
            </a:r>
            <a:r>
              <a:rPr lang="ru-RU" sz="1000" b="1" baseline="0" dirty="0"/>
              <a:t> оборудования ГТУ и </a:t>
            </a:r>
            <a:r>
              <a:rPr lang="ru-RU" sz="1000" b="1" baseline="0" dirty="0" smtClean="0"/>
              <a:t>установки ГТУ  </a:t>
            </a:r>
            <a:r>
              <a:rPr lang="ru-RU" sz="1000" b="1" baseline="0" dirty="0"/>
              <a:t>от единичной мощности ГТУ </a:t>
            </a:r>
            <a:endParaRPr lang="ru-RU" sz="1000" b="1" dirty="0"/>
          </a:p>
        </c:rich>
      </c:tx>
      <c:layout>
        <c:manualLayout>
          <c:xMode val="edge"/>
          <c:yMode val="edge"/>
          <c:x val="0.17425481203477625"/>
          <c:y val="4.09356725146198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Графики!$H$105</c:f>
              <c:strCache>
                <c:ptCount val="1"/>
                <c:pt idx="0">
                  <c:v>Удельная стоимость оборудования ГТУ, долл/кВт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0"/>
            <c:dispEq val="0"/>
          </c:trendline>
          <c:xVal>
            <c:numRef>
              <c:f>Графики!$E$106:$E$114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20</c:v>
                </c:pt>
                <c:pt idx="5">
                  <c:v>40</c:v>
                </c:pt>
                <c:pt idx="6">
                  <c:v>60</c:v>
                </c:pt>
                <c:pt idx="7">
                  <c:v>80</c:v>
                </c:pt>
                <c:pt idx="8">
                  <c:v>100</c:v>
                </c:pt>
              </c:numCache>
            </c:numRef>
          </c:xVal>
          <c:yVal>
            <c:numRef>
              <c:f>Графики!$H$106:$H$114</c:f>
              <c:numCache>
                <c:formatCode>0.0</c:formatCode>
                <c:ptCount val="9"/>
                <c:pt idx="0">
                  <c:v>787.5</c:v>
                </c:pt>
                <c:pt idx="1">
                  <c:v>675</c:v>
                </c:pt>
                <c:pt idx="2">
                  <c:v>540</c:v>
                </c:pt>
                <c:pt idx="3">
                  <c:v>483.75</c:v>
                </c:pt>
                <c:pt idx="4">
                  <c:v>444.375</c:v>
                </c:pt>
                <c:pt idx="5">
                  <c:v>370.125</c:v>
                </c:pt>
                <c:pt idx="6">
                  <c:v>330.75</c:v>
                </c:pt>
                <c:pt idx="7">
                  <c:v>310.5</c:v>
                </c:pt>
                <c:pt idx="8">
                  <c:v>290.25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Графики!$I$105</c:f>
              <c:strCache>
                <c:ptCount val="1"/>
                <c:pt idx="0">
                  <c:v>Удельная стоимость установки ГТУ "под ключ",долл./кВт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Графики!$E$106:$E$114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5</c:v>
                </c:pt>
                <c:pt idx="3">
                  <c:v>10</c:v>
                </c:pt>
                <c:pt idx="4">
                  <c:v>20</c:v>
                </c:pt>
                <c:pt idx="5">
                  <c:v>40</c:v>
                </c:pt>
                <c:pt idx="6">
                  <c:v>60</c:v>
                </c:pt>
                <c:pt idx="7">
                  <c:v>80</c:v>
                </c:pt>
                <c:pt idx="8">
                  <c:v>100</c:v>
                </c:pt>
              </c:numCache>
            </c:numRef>
          </c:xVal>
          <c:yVal>
            <c:numRef>
              <c:f>Графики!$I$106:$I$114</c:f>
              <c:numCache>
                <c:formatCode>0.0</c:formatCode>
                <c:ptCount val="9"/>
                <c:pt idx="0">
                  <c:v>1552.5</c:v>
                </c:pt>
                <c:pt idx="1">
                  <c:v>1361.25</c:v>
                </c:pt>
                <c:pt idx="2">
                  <c:v>1170</c:v>
                </c:pt>
                <c:pt idx="3">
                  <c:v>1091.25</c:v>
                </c:pt>
                <c:pt idx="4">
                  <c:v>911.25</c:v>
                </c:pt>
                <c:pt idx="5">
                  <c:v>793.125</c:v>
                </c:pt>
                <c:pt idx="6">
                  <c:v>748.125</c:v>
                </c:pt>
                <c:pt idx="7">
                  <c:v>658.125</c:v>
                </c:pt>
                <c:pt idx="8">
                  <c:v>609.75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251064"/>
        <c:axId val="225251456"/>
      </c:scatterChart>
      <c:valAx>
        <c:axId val="2252510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1456"/>
        <c:crosses val="autoZero"/>
        <c:crossBetween val="midCat"/>
      </c:valAx>
      <c:valAx>
        <c:axId val="225251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106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83180610841017"/>
          <c:y val="2.8711689829896084E-2"/>
          <c:w val="0.83514582122022674"/>
          <c:h val="0.60840091301940513"/>
        </c:manualLayout>
      </c:layout>
      <c:scatterChart>
        <c:scatterStyle val="smoothMarker"/>
        <c:varyColors val="0"/>
        <c:ser>
          <c:idx val="0"/>
          <c:order val="0"/>
          <c:tx>
            <c:strRef>
              <c:f>Сравнения!$C$3</c:f>
              <c:strCache>
                <c:ptCount val="1"/>
                <c:pt idx="0">
                  <c:v>Укрупненные нормативы цен строительства НЦС 81-02-2014
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Сравнения!$A$4:$A$21</c:f>
              <c:numCache>
                <c:formatCode>0.000</c:formatCode>
                <c:ptCount val="18"/>
                <c:pt idx="0">
                  <c:v>0.08</c:v>
                </c:pt>
                <c:pt idx="1">
                  <c:v>0.1</c:v>
                </c:pt>
                <c:pt idx="2">
                  <c:v>0.125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1.1000000000000001</c:v>
                </c:pt>
                <c:pt idx="15">
                  <c:v>1.2</c:v>
                </c:pt>
                <c:pt idx="16">
                  <c:v>1.3</c:v>
                </c:pt>
                <c:pt idx="17">
                  <c:v>1.4</c:v>
                </c:pt>
              </c:numCache>
            </c:numRef>
          </c:xVal>
          <c:yVal>
            <c:numRef>
              <c:f>Сравнения!$C$4:$C$21</c:f>
              <c:numCache>
                <c:formatCode>#,##0.0</c:formatCode>
                <c:ptCount val="18"/>
                <c:pt idx="0">
                  <c:v>26.105916341253575</c:v>
                </c:pt>
                <c:pt idx="1">
                  <c:v>21.205732459016787</c:v>
                </c:pt>
                <c:pt idx="2">
                  <c:v>23.38993903069629</c:v>
                </c:pt>
                <c:pt idx="3">
                  <c:v>25.247176558310858</c:v>
                </c:pt>
                <c:pt idx="4">
                  <c:v>30.211701007492913</c:v>
                </c:pt>
                <c:pt idx="5">
                  <c:v>34.776276864985086</c:v>
                </c:pt>
                <c:pt idx="6">
                  <c:v>38.393904395709654</c:v>
                </c:pt>
                <c:pt idx="7">
                  <c:v>50.749141375038924</c:v>
                </c:pt>
                <c:pt idx="8">
                  <c:v>66.57394091974443</c:v>
                </c:pt>
                <c:pt idx="9">
                  <c:v>73.498099999999994</c:v>
                </c:pt>
                <c:pt idx="10">
                  <c:v>84.118099999999998</c:v>
                </c:pt>
                <c:pt idx="11">
                  <c:v>94.738100000000003</c:v>
                </c:pt>
                <c:pt idx="12">
                  <c:v>105.35809999999999</c:v>
                </c:pt>
                <c:pt idx="13">
                  <c:v>115.9781</c:v>
                </c:pt>
                <c:pt idx="14">
                  <c:v>126.5981</c:v>
                </c:pt>
                <c:pt idx="15">
                  <c:v>137.21809999999999</c:v>
                </c:pt>
                <c:pt idx="16">
                  <c:v>147.8381</c:v>
                </c:pt>
                <c:pt idx="17">
                  <c:v>158.4581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Сравнения!$D$3</c:f>
              <c:strCache>
                <c:ptCount val="1"/>
                <c:pt idx="0">
                  <c:v>ГУП "ТЭК СПб"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Сравнения!$A$4:$A$21</c:f>
              <c:numCache>
                <c:formatCode>0.000</c:formatCode>
                <c:ptCount val="18"/>
                <c:pt idx="0">
                  <c:v>0.08</c:v>
                </c:pt>
                <c:pt idx="1">
                  <c:v>0.1</c:v>
                </c:pt>
                <c:pt idx="2">
                  <c:v>0.125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1.1000000000000001</c:v>
                </c:pt>
                <c:pt idx="15">
                  <c:v>1.2</c:v>
                </c:pt>
                <c:pt idx="16">
                  <c:v>1.3</c:v>
                </c:pt>
                <c:pt idx="17">
                  <c:v>1.4</c:v>
                </c:pt>
              </c:numCache>
            </c:numRef>
          </c:xVal>
          <c:yVal>
            <c:numRef>
              <c:f>Сравнения!$D$4:$D$21</c:f>
              <c:numCache>
                <c:formatCode>#,##0.0</c:formatCode>
                <c:ptCount val="18"/>
                <c:pt idx="0">
                  <c:v>21.233867203570238</c:v>
                </c:pt>
                <c:pt idx="1">
                  <c:v>26.542334004462798</c:v>
                </c:pt>
                <c:pt idx="2">
                  <c:v>33.177917505578492</c:v>
                </c:pt>
                <c:pt idx="3">
                  <c:v>39.813501006694189</c:v>
                </c:pt>
                <c:pt idx="4">
                  <c:v>53.084668008925597</c:v>
                </c:pt>
                <c:pt idx="5">
                  <c:v>66.355835011156984</c:v>
                </c:pt>
                <c:pt idx="6">
                  <c:v>79.627002013388378</c:v>
                </c:pt>
                <c:pt idx="7">
                  <c:v>106.16933601785119</c:v>
                </c:pt>
                <c:pt idx="8">
                  <c:v>132.71167002231397</c:v>
                </c:pt>
                <c:pt idx="9">
                  <c:v>159.25400402677676</c:v>
                </c:pt>
                <c:pt idx="10">
                  <c:v>185.79633803123957</c:v>
                </c:pt>
                <c:pt idx="11">
                  <c:v>212.33867203570239</c:v>
                </c:pt>
                <c:pt idx="12">
                  <c:v>238.88100604016518</c:v>
                </c:pt>
                <c:pt idx="13">
                  <c:v>265.42334004462793</c:v>
                </c:pt>
                <c:pt idx="14">
                  <c:v>291.96567404909081</c:v>
                </c:pt>
                <c:pt idx="15">
                  <c:v>318.50800805355351</c:v>
                </c:pt>
                <c:pt idx="16">
                  <c:v>345.05034205801633</c:v>
                </c:pt>
                <c:pt idx="17">
                  <c:v>371.59267606247914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Сравнения!$E$3</c:f>
              <c:strCache>
                <c:ptCount val="1"/>
                <c:pt idx="0">
                  <c:v>ОАО "Теплосеть Санкт-Петербурга" (старые)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Сравнения!$A$4:$A$21</c:f>
              <c:numCache>
                <c:formatCode>0.000</c:formatCode>
                <c:ptCount val="18"/>
                <c:pt idx="0">
                  <c:v>0.08</c:v>
                </c:pt>
                <c:pt idx="1">
                  <c:v>0.1</c:v>
                </c:pt>
                <c:pt idx="2">
                  <c:v>0.125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1.1000000000000001</c:v>
                </c:pt>
                <c:pt idx="15">
                  <c:v>1.2</c:v>
                </c:pt>
                <c:pt idx="16">
                  <c:v>1.3</c:v>
                </c:pt>
                <c:pt idx="17">
                  <c:v>1.4</c:v>
                </c:pt>
              </c:numCache>
            </c:numRef>
          </c:xVal>
          <c:yVal>
            <c:numRef>
              <c:f>Сравнения!$E$4:$E$21</c:f>
            </c:numRef>
          </c:yVal>
          <c:smooth val="1"/>
        </c:ser>
        <c:ser>
          <c:idx val="3"/>
          <c:order val="3"/>
          <c:tx>
            <c:strRef>
              <c:f>Сравнения!$F$3</c:f>
              <c:strCache>
                <c:ptCount val="1"/>
                <c:pt idx="0">
                  <c:v>ОАО "Теплосеть Санкт-Петербурга" (новые)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Сравнения!$A$4:$A$21</c:f>
              <c:numCache>
                <c:formatCode>0.000</c:formatCode>
                <c:ptCount val="18"/>
                <c:pt idx="0">
                  <c:v>0.08</c:v>
                </c:pt>
                <c:pt idx="1">
                  <c:v>0.1</c:v>
                </c:pt>
                <c:pt idx="2">
                  <c:v>0.125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1.1000000000000001</c:v>
                </c:pt>
                <c:pt idx="15">
                  <c:v>1.2</c:v>
                </c:pt>
                <c:pt idx="16">
                  <c:v>1.3</c:v>
                </c:pt>
                <c:pt idx="17">
                  <c:v>1.4</c:v>
                </c:pt>
              </c:numCache>
            </c:numRef>
          </c:xVal>
          <c:yVal>
            <c:numRef>
              <c:f>Сравнения!$F$4:$F$21</c:f>
              <c:numCache>
                <c:formatCode>0.0</c:formatCode>
                <c:ptCount val="18"/>
                <c:pt idx="0">
                  <c:v>42.241399999999999</c:v>
                </c:pt>
                <c:pt idx="1">
                  <c:v>46.451000000000001</c:v>
                </c:pt>
                <c:pt idx="2">
                  <c:v>51.712999999999994</c:v>
                </c:pt>
                <c:pt idx="3">
                  <c:v>56.974999999999994</c:v>
                </c:pt>
                <c:pt idx="4">
                  <c:v>67.498999999999995</c:v>
                </c:pt>
                <c:pt idx="5">
                  <c:v>78.022999999999996</c:v>
                </c:pt>
                <c:pt idx="6">
                  <c:v>88.546999999999997</c:v>
                </c:pt>
                <c:pt idx="7">
                  <c:v>112.6056387935004</c:v>
                </c:pt>
                <c:pt idx="8">
                  <c:v>122.61502890847822</c:v>
                </c:pt>
                <c:pt idx="9">
                  <c:v>145.13615666717831</c:v>
                </c:pt>
                <c:pt idx="10">
                  <c:v>168.9084581902506</c:v>
                </c:pt>
                <c:pt idx="11">
                  <c:v>197.68545477081184</c:v>
                </c:pt>
                <c:pt idx="12">
                  <c:v>214.83499999999998</c:v>
                </c:pt>
                <c:pt idx="13">
                  <c:v>245.23005781695645</c:v>
                </c:pt>
                <c:pt idx="14">
                  <c:v>256.93100000000004</c:v>
                </c:pt>
                <c:pt idx="15">
                  <c:v>265.24883804691206</c:v>
                </c:pt>
                <c:pt idx="16">
                  <c:v>299.02700000000004</c:v>
                </c:pt>
                <c:pt idx="17">
                  <c:v>320.07499999999999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Сравнения!$G$3</c:f>
              <c:strCache>
                <c:ptCount val="1"/>
                <c:pt idx="0">
                  <c:v>ООО "Петербургтеплоэнерго"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Сравнения!$A$4:$A$21</c:f>
              <c:numCache>
                <c:formatCode>0.000</c:formatCode>
                <c:ptCount val="18"/>
                <c:pt idx="0">
                  <c:v>0.08</c:v>
                </c:pt>
                <c:pt idx="1">
                  <c:v>0.1</c:v>
                </c:pt>
                <c:pt idx="2">
                  <c:v>0.125</c:v>
                </c:pt>
                <c:pt idx="3">
                  <c:v>0.15</c:v>
                </c:pt>
                <c:pt idx="4">
                  <c:v>0.2</c:v>
                </c:pt>
                <c:pt idx="5">
                  <c:v>0.25</c:v>
                </c:pt>
                <c:pt idx="6">
                  <c:v>0.3</c:v>
                </c:pt>
                <c:pt idx="7">
                  <c:v>0.4</c:v>
                </c:pt>
                <c:pt idx="8">
                  <c:v>0.5</c:v>
                </c:pt>
                <c:pt idx="9">
                  <c:v>0.6</c:v>
                </c:pt>
                <c:pt idx="10">
                  <c:v>0.7</c:v>
                </c:pt>
                <c:pt idx="11">
                  <c:v>0.8</c:v>
                </c:pt>
                <c:pt idx="12">
                  <c:v>0.9</c:v>
                </c:pt>
                <c:pt idx="13">
                  <c:v>1</c:v>
                </c:pt>
                <c:pt idx="14">
                  <c:v>1.1000000000000001</c:v>
                </c:pt>
                <c:pt idx="15">
                  <c:v>1.2</c:v>
                </c:pt>
                <c:pt idx="16">
                  <c:v>1.3</c:v>
                </c:pt>
                <c:pt idx="17">
                  <c:v>1.4</c:v>
                </c:pt>
              </c:numCache>
            </c:numRef>
          </c:xVal>
          <c:yVal>
            <c:numRef>
              <c:f>Сравнения!$G$4:$G$21</c:f>
              <c:numCache>
                <c:formatCode>0.0</c:formatCode>
                <c:ptCount val="18"/>
                <c:pt idx="0">
                  <c:v>21.240300000000001</c:v>
                </c:pt>
                <c:pt idx="1">
                  <c:v>26.321644826264325</c:v>
                </c:pt>
                <c:pt idx="2">
                  <c:v>27.832799999999999</c:v>
                </c:pt>
                <c:pt idx="3">
                  <c:v>29.994432476440746</c:v>
                </c:pt>
                <c:pt idx="4">
                  <c:v>40.706729789455295</c:v>
                </c:pt>
                <c:pt idx="5">
                  <c:v>45.603779989690523</c:v>
                </c:pt>
                <c:pt idx="6">
                  <c:v>58.458536765307976</c:v>
                </c:pt>
                <c:pt idx="7">
                  <c:v>66.722308978204921</c:v>
                </c:pt>
                <c:pt idx="8">
                  <c:v>86.310509779145818</c:v>
                </c:pt>
                <c:pt idx="9">
                  <c:v>97.420299999999997</c:v>
                </c:pt>
                <c:pt idx="10">
                  <c:v>112.0703</c:v>
                </c:pt>
                <c:pt idx="11">
                  <c:v>126.72030000000001</c:v>
                </c:pt>
                <c:pt idx="12">
                  <c:v>141.37029999999999</c:v>
                </c:pt>
                <c:pt idx="13">
                  <c:v>156.02029999999999</c:v>
                </c:pt>
                <c:pt idx="14">
                  <c:v>170.6703</c:v>
                </c:pt>
                <c:pt idx="15">
                  <c:v>185.32029999999997</c:v>
                </c:pt>
                <c:pt idx="16">
                  <c:v>199.97030000000001</c:v>
                </c:pt>
                <c:pt idx="17">
                  <c:v>214.62029999999999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252240"/>
        <c:axId val="225252632"/>
      </c:scatterChart>
      <c:valAx>
        <c:axId val="225252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мм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2632"/>
        <c:crosses val="autoZero"/>
        <c:crossBetween val="midCat"/>
      </c:valAx>
      <c:valAx>
        <c:axId val="22525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 руб. / м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22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556116689879178"/>
          <c:y val="0.71124959768695173"/>
          <c:w val="0.70887766620241643"/>
          <c:h val="0.246987944378653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Лист1!$D$39</c:f>
              <c:strCache>
                <c:ptCount val="1"/>
                <c:pt idx="0">
                  <c:v>Тип 1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Лист1!$C$40:$C$48</c:f>
              <c:numCache>
                <c:formatCode>General</c:formatCode>
                <c:ptCount val="9"/>
                <c:pt idx="0">
                  <c:v>0.24</c:v>
                </c:pt>
                <c:pt idx="1">
                  <c:v>0.48</c:v>
                </c:pt>
                <c:pt idx="2">
                  <c:v>0.84</c:v>
                </c:pt>
                <c:pt idx="3">
                  <c:v>1.8</c:v>
                </c:pt>
                <c:pt idx="4">
                  <c:v>2.6</c:v>
                </c:pt>
                <c:pt idx="5">
                  <c:v>4.4000000000000004</c:v>
                </c:pt>
                <c:pt idx="6">
                  <c:v>8.6</c:v>
                </c:pt>
                <c:pt idx="7">
                  <c:v>36.4</c:v>
                </c:pt>
                <c:pt idx="8">
                  <c:v>58.4</c:v>
                </c:pt>
              </c:numCache>
            </c:numRef>
          </c:xVal>
          <c:yVal>
            <c:numRef>
              <c:f>Лист1!$D$40:$D$48</c:f>
              <c:numCache>
                <c:formatCode>#,##0</c:formatCode>
                <c:ptCount val="9"/>
                <c:pt idx="0">
                  <c:v>62767</c:v>
                </c:pt>
                <c:pt idx="1">
                  <c:v>73063</c:v>
                </c:pt>
                <c:pt idx="2">
                  <c:v>86213</c:v>
                </c:pt>
                <c:pt idx="3">
                  <c:v>89587</c:v>
                </c:pt>
                <c:pt idx="4">
                  <c:v>121706</c:v>
                </c:pt>
                <c:pt idx="5">
                  <c:v>184060</c:v>
                </c:pt>
                <c:pt idx="6">
                  <c:v>323127</c:v>
                </c:pt>
                <c:pt idx="7">
                  <c:v>748712</c:v>
                </c:pt>
                <c:pt idx="8">
                  <c:v>1292412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Лист1!$E$39</c:f>
              <c:strCache>
                <c:ptCount val="1"/>
                <c:pt idx="0">
                  <c:v>Тип 2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Лист1!$C$40:$C$48</c:f>
              <c:numCache>
                <c:formatCode>General</c:formatCode>
                <c:ptCount val="9"/>
                <c:pt idx="0">
                  <c:v>0.24</c:v>
                </c:pt>
                <c:pt idx="1">
                  <c:v>0.48</c:v>
                </c:pt>
                <c:pt idx="2">
                  <c:v>0.84</c:v>
                </c:pt>
                <c:pt idx="3">
                  <c:v>1.8</c:v>
                </c:pt>
                <c:pt idx="4">
                  <c:v>2.6</c:v>
                </c:pt>
                <c:pt idx="5">
                  <c:v>4.4000000000000004</c:v>
                </c:pt>
                <c:pt idx="6">
                  <c:v>8.6</c:v>
                </c:pt>
                <c:pt idx="7">
                  <c:v>36.4</c:v>
                </c:pt>
                <c:pt idx="8">
                  <c:v>58.4</c:v>
                </c:pt>
              </c:numCache>
            </c:numRef>
          </c:xVal>
          <c:yVal>
            <c:numRef>
              <c:f>Лист1!$E$40:$E$48</c:f>
              <c:numCache>
                <c:formatCode>#,##0</c:formatCode>
                <c:ptCount val="9"/>
                <c:pt idx="0">
                  <c:v>51511</c:v>
                </c:pt>
                <c:pt idx="1">
                  <c:v>60346</c:v>
                </c:pt>
                <c:pt idx="2">
                  <c:v>72508</c:v>
                </c:pt>
                <c:pt idx="3">
                  <c:v>68986</c:v>
                </c:pt>
                <c:pt idx="4">
                  <c:v>92720</c:v>
                </c:pt>
                <c:pt idx="5">
                  <c:v>124737</c:v>
                </c:pt>
                <c:pt idx="6">
                  <c:v>232062</c:v>
                </c:pt>
                <c:pt idx="7">
                  <c:v>396847</c:v>
                </c:pt>
                <c:pt idx="8">
                  <c:v>562366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Лист1!$F$39</c:f>
              <c:strCache>
                <c:ptCount val="1"/>
                <c:pt idx="0">
                  <c:v>Тип 3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Лист1!$C$40:$C$48</c:f>
              <c:numCache>
                <c:formatCode>General</c:formatCode>
                <c:ptCount val="9"/>
                <c:pt idx="0">
                  <c:v>0.24</c:v>
                </c:pt>
                <c:pt idx="1">
                  <c:v>0.48</c:v>
                </c:pt>
                <c:pt idx="2">
                  <c:v>0.84</c:v>
                </c:pt>
                <c:pt idx="3">
                  <c:v>1.8</c:v>
                </c:pt>
                <c:pt idx="4">
                  <c:v>2.6</c:v>
                </c:pt>
                <c:pt idx="5">
                  <c:v>4.4000000000000004</c:v>
                </c:pt>
                <c:pt idx="6">
                  <c:v>8.6</c:v>
                </c:pt>
                <c:pt idx="7">
                  <c:v>36.4</c:v>
                </c:pt>
                <c:pt idx="8">
                  <c:v>58.4</c:v>
                </c:pt>
              </c:numCache>
            </c:numRef>
          </c:xVal>
          <c:yVal>
            <c:numRef>
              <c:f>Лист1!$F$40:$F$48</c:f>
              <c:numCache>
                <c:formatCode>#,##0</c:formatCode>
                <c:ptCount val="9"/>
                <c:pt idx="0">
                  <c:v>32375</c:v>
                </c:pt>
                <c:pt idx="1">
                  <c:v>39073</c:v>
                </c:pt>
                <c:pt idx="2">
                  <c:v>47504</c:v>
                </c:pt>
                <c:pt idx="3">
                  <c:v>48743</c:v>
                </c:pt>
                <c:pt idx="4">
                  <c:v>65787</c:v>
                </c:pt>
                <c:pt idx="5">
                  <c:v>98357</c:v>
                </c:pt>
                <c:pt idx="6">
                  <c:v>175682</c:v>
                </c:pt>
                <c:pt idx="7">
                  <c:v>317224</c:v>
                </c:pt>
                <c:pt idx="8">
                  <c:v>499829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253416"/>
        <c:axId val="225253808"/>
      </c:scatterChart>
      <c:valAx>
        <c:axId val="2252534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 smtClean="0"/>
                  <a:t>Гкал/ч</a:t>
                </a:r>
                <a:endParaRPr lang="ru-RU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3808"/>
        <c:crosses val="autoZero"/>
        <c:crossBetween val="midCat"/>
      </c:valAx>
      <c:valAx>
        <c:axId val="225253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b="1" dirty="0" smtClean="0"/>
                  <a:t>Евро</a:t>
                </a:r>
                <a:endParaRPr lang="ru-RU" b="1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341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Лист1!$D$5</c:f>
              <c:strCache>
                <c:ptCount val="1"/>
                <c:pt idx="0">
                  <c:v>Тип 1</c:v>
                </c:pt>
              </c:strCache>
            </c:strRef>
          </c:tx>
          <c:spPr>
            <a:ln w="952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xVal>
            <c:numRef>
              <c:f>Лист1!$C$6:$C$11</c:f>
              <c:numCache>
                <c:formatCode>General</c:formatCode>
                <c:ptCount val="6"/>
                <c:pt idx="0">
                  <c:v>0.12</c:v>
                </c:pt>
                <c:pt idx="1">
                  <c:v>0.24</c:v>
                </c:pt>
                <c:pt idx="2">
                  <c:v>0.42</c:v>
                </c:pt>
                <c:pt idx="3">
                  <c:v>0.9</c:v>
                </c:pt>
                <c:pt idx="4">
                  <c:v>1.3</c:v>
                </c:pt>
                <c:pt idx="5">
                  <c:v>2.2000000000000002</c:v>
                </c:pt>
              </c:numCache>
            </c:numRef>
          </c:xVal>
          <c:yVal>
            <c:numRef>
              <c:f>Лист1!$D$6:$D$11</c:f>
              <c:numCache>
                <c:formatCode>#,##0</c:formatCode>
                <c:ptCount val="6"/>
                <c:pt idx="0">
                  <c:v>24544</c:v>
                </c:pt>
                <c:pt idx="1">
                  <c:v>29690</c:v>
                </c:pt>
                <c:pt idx="2">
                  <c:v>36003</c:v>
                </c:pt>
                <c:pt idx="3">
                  <c:v>45140</c:v>
                </c:pt>
                <c:pt idx="4">
                  <c:v>55766</c:v>
                </c:pt>
                <c:pt idx="5">
                  <c:v>93593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Лист1!$E$5</c:f>
              <c:strCache>
                <c:ptCount val="1"/>
                <c:pt idx="0">
                  <c:v>Тип 2</c:v>
                </c:pt>
              </c:strCache>
            </c:strRef>
          </c:tx>
          <c:spPr>
            <a:ln w="952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xVal>
            <c:numRef>
              <c:f>Лист1!$C$6:$C$11</c:f>
              <c:numCache>
                <c:formatCode>General</c:formatCode>
                <c:ptCount val="6"/>
                <c:pt idx="0">
                  <c:v>0.12</c:v>
                </c:pt>
                <c:pt idx="1">
                  <c:v>0.24</c:v>
                </c:pt>
                <c:pt idx="2">
                  <c:v>0.42</c:v>
                </c:pt>
                <c:pt idx="3">
                  <c:v>0.9</c:v>
                </c:pt>
                <c:pt idx="4">
                  <c:v>1.3</c:v>
                </c:pt>
                <c:pt idx="5">
                  <c:v>2.2000000000000002</c:v>
                </c:pt>
              </c:numCache>
            </c:numRef>
          </c:xVal>
          <c:yVal>
            <c:numRef>
              <c:f>Лист1!$E$6:$E$11</c:f>
              <c:numCache>
                <c:formatCode>#,##0</c:formatCode>
                <c:ptCount val="6"/>
                <c:pt idx="0">
                  <c:v>38013</c:v>
                </c:pt>
                <c:pt idx="1">
                  <c:v>43393</c:v>
                </c:pt>
                <c:pt idx="2">
                  <c:v>50149</c:v>
                </c:pt>
                <c:pt idx="3">
                  <c:v>60211</c:v>
                </c:pt>
                <c:pt idx="4">
                  <c:v>76088</c:v>
                </c:pt>
                <c:pt idx="5">
                  <c:v>114576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Лист1!$F$5</c:f>
              <c:strCache>
                <c:ptCount val="1"/>
                <c:pt idx="0">
                  <c:v>Тип 3</c:v>
                </c:pt>
              </c:strCache>
            </c:strRef>
          </c:tx>
          <c:spPr>
            <a:ln w="952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xVal>
            <c:numRef>
              <c:f>Лист1!$C$6:$C$11</c:f>
              <c:numCache>
                <c:formatCode>General</c:formatCode>
                <c:ptCount val="6"/>
                <c:pt idx="0">
                  <c:v>0.12</c:v>
                </c:pt>
                <c:pt idx="1">
                  <c:v>0.24</c:v>
                </c:pt>
                <c:pt idx="2">
                  <c:v>0.42</c:v>
                </c:pt>
                <c:pt idx="3">
                  <c:v>0.9</c:v>
                </c:pt>
                <c:pt idx="4">
                  <c:v>1.3</c:v>
                </c:pt>
                <c:pt idx="5">
                  <c:v>2.2000000000000002</c:v>
                </c:pt>
              </c:numCache>
            </c:numRef>
          </c:xVal>
          <c:yVal>
            <c:numRef>
              <c:f>Лист1!$F$6:$F$11</c:f>
              <c:numCache>
                <c:formatCode>#,##0</c:formatCode>
                <c:ptCount val="6"/>
                <c:pt idx="0">
                  <c:v>22136</c:v>
                </c:pt>
                <c:pt idx="1">
                  <c:v>25266</c:v>
                </c:pt>
                <c:pt idx="2">
                  <c:v>30469</c:v>
                </c:pt>
                <c:pt idx="3">
                  <c:v>36729</c:v>
                </c:pt>
                <c:pt idx="4">
                  <c:v>42743</c:v>
                </c:pt>
                <c:pt idx="5">
                  <c:v>65386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Лист1!$G$5</c:f>
              <c:strCache>
                <c:ptCount val="1"/>
                <c:pt idx="0">
                  <c:v>Тип 4</c:v>
                </c:pt>
              </c:strCache>
            </c:strRef>
          </c:tx>
          <c:spPr>
            <a:ln w="95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/>
            </c:spPr>
          </c:marker>
          <c:xVal>
            <c:numRef>
              <c:f>Лист1!$C$6:$C$11</c:f>
              <c:numCache>
                <c:formatCode>General</c:formatCode>
                <c:ptCount val="6"/>
                <c:pt idx="0">
                  <c:v>0.12</c:v>
                </c:pt>
                <c:pt idx="1">
                  <c:v>0.24</c:v>
                </c:pt>
                <c:pt idx="2">
                  <c:v>0.42</c:v>
                </c:pt>
                <c:pt idx="3">
                  <c:v>0.9</c:v>
                </c:pt>
                <c:pt idx="4">
                  <c:v>1.3</c:v>
                </c:pt>
                <c:pt idx="5">
                  <c:v>2.2000000000000002</c:v>
                </c:pt>
              </c:numCache>
            </c:numRef>
          </c:xVal>
          <c:yVal>
            <c:numRef>
              <c:f>Лист1!$G$6:$G$11</c:f>
              <c:numCache>
                <c:formatCode>#,##0</c:formatCode>
                <c:ptCount val="6"/>
                <c:pt idx="0">
                  <c:v>34202</c:v>
                </c:pt>
                <c:pt idx="1">
                  <c:v>39131</c:v>
                </c:pt>
                <c:pt idx="2">
                  <c:v>44615</c:v>
                </c:pt>
                <c:pt idx="3">
                  <c:v>51589</c:v>
                </c:pt>
                <c:pt idx="4">
                  <c:v>61249</c:v>
                </c:pt>
                <c:pt idx="5">
                  <c:v>86375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5254592"/>
        <c:axId val="226018232"/>
      </c:scatterChart>
      <c:valAx>
        <c:axId val="2252545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/>
                  <a:t>Гкал/ч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18232"/>
        <c:crosses val="autoZero"/>
        <c:crossBetween val="midCat"/>
      </c:valAx>
      <c:valAx>
        <c:axId val="226018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 smtClean="0"/>
                  <a:t>Евро</a:t>
                </a:r>
                <a:endParaRPr lang="ru-RU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tx2">
                <a:lumMod val="40000"/>
                <a:lumOff val="6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25459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2"/>
    <cs:fontRef idx="minor">
      <a:schemeClr val="tx2"/>
    </cs:fontRef>
    <cs:spPr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spPr>
      <a:ln>
        <a:solidFill>
          <a:schemeClr val="tx2">
            <a:lumMod val="40000"/>
            <a:lumOff val="60000"/>
          </a:schemeClr>
        </a:solidFill>
      </a:ln>
    </cs:spPr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85BA3F-EA09-4851-8154-ACAD237885A3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67369E-80F2-487A-ADA4-0E9B261399FF}">
      <dgm:prSet phldrT="[Текст]" custT="1"/>
      <dgm:spPr>
        <a:xfrm>
          <a:off x="0" y="0"/>
          <a:ext cx="2821926" cy="4851491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 bIns="108000"/>
        <a:lstStyle/>
        <a:p>
          <a:pPr>
            <a:spcAft>
              <a:spcPts val="840"/>
            </a:spcAft>
          </a:pPr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 panose="02040503050406030204" pitchFamily="18" charset="0"/>
              <a:ea typeface="+mn-ea"/>
              <a:cs typeface="+mn-cs"/>
            </a:rPr>
            <a:t>ТЭЦ</a:t>
          </a:r>
        </a:p>
        <a:p>
          <a:pPr>
            <a:spcAft>
              <a:spcPts val="840"/>
            </a:spcAft>
          </a:pPr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 panose="02040503050406030204" pitchFamily="18" charset="0"/>
              <a:ea typeface="+mn-ea"/>
              <a:cs typeface="+mn-cs"/>
            </a:rPr>
            <a:t>ПАО «ТГК-1»</a:t>
          </a:r>
          <a:endParaRPr lang="ru-RU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9A9D5E81-D474-4864-9848-AA0B33F07880}" type="parTrans" cxnId="{060EA23D-54CE-4C71-B237-685BEBA03F8F}">
      <dgm:prSet/>
      <dgm:spPr/>
      <dgm:t>
        <a:bodyPr/>
        <a:lstStyle/>
        <a:p>
          <a:endParaRPr lang="ru-RU"/>
        </a:p>
      </dgm:t>
    </dgm:pt>
    <dgm:pt modelId="{CAD56DF1-199E-4D3F-A274-9C03DB9592CA}" type="sibTrans" cxnId="{060EA23D-54CE-4C71-B237-685BEBA03F8F}">
      <dgm:prSet/>
      <dgm:spPr/>
      <dgm:t>
        <a:bodyPr/>
        <a:lstStyle/>
        <a:p>
          <a:endParaRPr lang="ru-RU"/>
        </a:p>
      </dgm:t>
    </dgm:pt>
    <dgm:pt modelId="{DD06C815-99C6-4E12-B47C-81DD0FDD5054}">
      <dgm:prSet phldrT="[Текст]" custT="1"/>
      <dgm:spPr>
        <a:xfrm>
          <a:off x="287996" y="1460044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 anchor="ctr" anchorCtr="0"/>
        <a:lstStyle/>
        <a:p>
          <a:r>
            <a:rPr lang="ru-RU" sz="105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ЭС-1,3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4 194 млн руб.</a:t>
          </a:r>
        </a:p>
      </dgm:t>
    </dgm:pt>
    <dgm:pt modelId="{F4A36327-6A8A-4CCB-B2EC-F7CB3A5AE097}" type="parTrans" cxnId="{63F5BC31-3873-4048-897A-434CF4879A2B}">
      <dgm:prSet/>
      <dgm:spPr/>
      <dgm:t>
        <a:bodyPr/>
        <a:lstStyle/>
        <a:p>
          <a:endParaRPr lang="ru-RU"/>
        </a:p>
      </dgm:t>
    </dgm:pt>
    <dgm:pt modelId="{B887E60A-FA2D-4771-BD73-D28F8FC8F7E0}" type="sibTrans" cxnId="{63F5BC31-3873-4048-897A-434CF4879A2B}">
      <dgm:prSet/>
      <dgm:spPr/>
      <dgm:t>
        <a:bodyPr/>
        <a:lstStyle/>
        <a:p>
          <a:endParaRPr lang="ru-RU"/>
        </a:p>
      </dgm:t>
    </dgm:pt>
    <dgm:pt modelId="{0775F6DC-C951-4808-BAE7-A145E58A1993}">
      <dgm:prSet phldrT="[Текст]" custT="1"/>
      <dgm:spPr>
        <a:xfrm>
          <a:off x="3034656" y="0"/>
          <a:ext cx="2821926" cy="4851491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 panose="02040503050406030204" pitchFamily="18" charset="0"/>
              <a:ea typeface="+mn-ea"/>
              <a:cs typeface="+mn-cs"/>
            </a:rPr>
            <a:t>ТЭЦ </a:t>
          </a:r>
        </a:p>
        <a:p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 panose="02040503050406030204" pitchFamily="18" charset="0"/>
              <a:ea typeface="+mn-ea"/>
              <a:cs typeface="+mn-cs"/>
            </a:rPr>
            <a:t>других ТСО</a:t>
          </a:r>
          <a:endParaRPr lang="ru-RU" sz="20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463FD44E-E844-4430-B4F1-09BDF56295DE}" type="parTrans" cxnId="{27DB49A2-55D7-4BF1-B5DE-302EEDF93514}">
      <dgm:prSet/>
      <dgm:spPr/>
      <dgm:t>
        <a:bodyPr/>
        <a:lstStyle/>
        <a:p>
          <a:endParaRPr lang="ru-RU"/>
        </a:p>
      </dgm:t>
    </dgm:pt>
    <dgm:pt modelId="{F95C04C0-3224-4D87-A9C2-DF0C37BE77C1}" type="sibTrans" cxnId="{27DB49A2-55D7-4BF1-B5DE-302EEDF93514}">
      <dgm:prSet/>
      <dgm:spPr/>
      <dgm:t>
        <a:bodyPr/>
        <a:lstStyle/>
        <a:p>
          <a:endParaRPr lang="ru-RU"/>
        </a:p>
      </dgm:t>
    </dgm:pt>
    <dgm:pt modelId="{C002EADB-765C-4E30-BD88-BCC7E867BB63}">
      <dgm:prSet phldrT="[Текст]" custT="1"/>
      <dgm:spPr>
        <a:xfrm>
          <a:off x="3316848" y="1455861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АО «Юго-Западная ТЭЦ»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2 306 млн руб.</a:t>
          </a:r>
        </a:p>
      </dgm:t>
    </dgm:pt>
    <dgm:pt modelId="{06F45D17-73C8-41D9-9507-4C41C3ED9334}" type="parTrans" cxnId="{ADCBD206-BE12-47D5-9571-1A5734E2D839}">
      <dgm:prSet/>
      <dgm:spPr/>
      <dgm:t>
        <a:bodyPr/>
        <a:lstStyle/>
        <a:p>
          <a:endParaRPr lang="ru-RU"/>
        </a:p>
      </dgm:t>
    </dgm:pt>
    <dgm:pt modelId="{6298D97B-6400-4F5C-BDB0-0581B2FE022D}" type="sibTrans" cxnId="{ADCBD206-BE12-47D5-9571-1A5734E2D839}">
      <dgm:prSet/>
      <dgm:spPr/>
      <dgm:t>
        <a:bodyPr/>
        <a:lstStyle/>
        <a:p>
          <a:endParaRPr lang="ru-RU"/>
        </a:p>
      </dgm:t>
    </dgm:pt>
    <dgm:pt modelId="{086DA77A-C131-40A2-B5AF-6BE9CB2A7BD3}">
      <dgm:prSet phldrT="[Текст]" custT="1"/>
      <dgm:spPr>
        <a:xfrm>
          <a:off x="3316848" y="2555620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АО «ГСР ТЭЦ»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6 285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FDC7E9F6-E424-4CA7-8EDB-D7A6AD913341}" type="parTrans" cxnId="{2CD7F4EB-BECE-4615-8B7D-72C8F5952121}">
      <dgm:prSet/>
      <dgm:spPr/>
      <dgm:t>
        <a:bodyPr/>
        <a:lstStyle/>
        <a:p>
          <a:endParaRPr lang="ru-RU"/>
        </a:p>
      </dgm:t>
    </dgm:pt>
    <dgm:pt modelId="{96C8F0A7-97F6-4345-A7D0-D1C28CCF4624}" type="sibTrans" cxnId="{2CD7F4EB-BECE-4615-8B7D-72C8F5952121}">
      <dgm:prSet/>
      <dgm:spPr/>
      <dgm:t>
        <a:bodyPr/>
        <a:lstStyle/>
        <a:p>
          <a:endParaRPr lang="ru-RU"/>
        </a:p>
      </dgm:t>
    </dgm:pt>
    <dgm:pt modelId="{26EDA86E-007D-4DB5-ACA7-10998C15AF3E}">
      <dgm:prSet phldrT="[Текст]" custT="1"/>
      <dgm:spPr>
        <a:xfrm>
          <a:off x="6068227" y="0"/>
          <a:ext cx="2821926" cy="4851491"/>
        </a:xfr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r>
            <a:rPr lang="ru-RU" sz="20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mbria" panose="02040503050406030204" pitchFamily="18" charset="0"/>
              <a:ea typeface="+mn-ea"/>
              <a:cs typeface="+mn-cs"/>
            </a:rPr>
            <a:t>Котельные</a:t>
          </a:r>
        </a:p>
      </dgm:t>
    </dgm:pt>
    <dgm:pt modelId="{064B4A71-C8A1-4CFA-A8B5-5C87E35A465B}" type="parTrans" cxnId="{DBB825C9-5C39-45E0-82DD-5FCE702FA9F8}">
      <dgm:prSet/>
      <dgm:spPr/>
      <dgm:t>
        <a:bodyPr/>
        <a:lstStyle/>
        <a:p>
          <a:endParaRPr lang="ru-RU"/>
        </a:p>
      </dgm:t>
    </dgm:pt>
    <dgm:pt modelId="{E4F18DC0-465C-4BCD-91D4-30C39809E249}" type="sibTrans" cxnId="{DBB825C9-5C39-45E0-82DD-5FCE702FA9F8}">
      <dgm:prSet/>
      <dgm:spPr/>
      <dgm:t>
        <a:bodyPr/>
        <a:lstStyle/>
        <a:p>
          <a:endParaRPr lang="ru-RU"/>
        </a:p>
      </dgm:t>
    </dgm:pt>
    <dgm:pt modelId="{C65EF777-B162-4513-9BAE-196F02D7EB9C}">
      <dgm:prSet phldrT="[Текст]" custT="1"/>
      <dgm:spPr>
        <a:xfrm>
          <a:off x="283278" y="1746332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ЭС-2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6 712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F90CE0FC-4CCA-4D20-A60B-F3ABFA3EF399}" type="parTrans" cxnId="{DB02DE9F-1E17-4FE9-B15B-03AE0C380F7E}">
      <dgm:prSet/>
      <dgm:spPr/>
      <dgm:t>
        <a:bodyPr/>
        <a:lstStyle/>
        <a:p>
          <a:endParaRPr lang="ru-RU"/>
        </a:p>
      </dgm:t>
    </dgm:pt>
    <dgm:pt modelId="{A3EDFB9C-1145-431B-9BDE-B4F2080F58DF}" type="sibTrans" cxnId="{DB02DE9F-1E17-4FE9-B15B-03AE0C380F7E}">
      <dgm:prSet/>
      <dgm:spPr/>
      <dgm:t>
        <a:bodyPr/>
        <a:lstStyle/>
        <a:p>
          <a:endParaRPr lang="ru-RU"/>
        </a:p>
      </dgm:t>
    </dgm:pt>
    <dgm:pt modelId="{C30A156C-95BB-478F-93BC-B5A2FECE611F}">
      <dgm:prSet phldrT="[Текст]" custT="1"/>
      <dgm:spPr>
        <a:xfrm>
          <a:off x="283278" y="2036373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ТЭЦ-5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10 035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07D448F7-712C-44D8-9EDE-61B6C5C244E7}" type="parTrans" cxnId="{42008872-778E-4104-92AD-D964F6F260CA}">
      <dgm:prSet/>
      <dgm:spPr/>
      <dgm:t>
        <a:bodyPr/>
        <a:lstStyle/>
        <a:p>
          <a:endParaRPr lang="ru-RU"/>
        </a:p>
      </dgm:t>
    </dgm:pt>
    <dgm:pt modelId="{32FE815A-E18B-4C6D-9DFA-B29D0C549436}" type="sibTrans" cxnId="{42008872-778E-4104-92AD-D964F6F260CA}">
      <dgm:prSet/>
      <dgm:spPr/>
      <dgm:t>
        <a:bodyPr/>
        <a:lstStyle/>
        <a:p>
          <a:endParaRPr lang="ru-RU"/>
        </a:p>
      </dgm:t>
    </dgm:pt>
    <dgm:pt modelId="{F8721C1A-50EE-4FB3-8892-618898721DD0}">
      <dgm:prSet phldrT="[Текст]" custT="1"/>
      <dgm:spPr>
        <a:xfrm>
          <a:off x="283278" y="2326414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ТЭЦ-7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5 669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4C422BB7-C2B8-433C-AD6E-889250402C9E}" type="parTrans" cxnId="{928B3610-E92C-4391-A3B9-FBF0417E3F2A}">
      <dgm:prSet/>
      <dgm:spPr/>
      <dgm:t>
        <a:bodyPr/>
        <a:lstStyle/>
        <a:p>
          <a:endParaRPr lang="ru-RU"/>
        </a:p>
      </dgm:t>
    </dgm:pt>
    <dgm:pt modelId="{A9132A33-934F-415F-A7BA-B6021A7DA686}" type="sibTrans" cxnId="{928B3610-E92C-4391-A3B9-FBF0417E3F2A}">
      <dgm:prSet/>
      <dgm:spPr/>
      <dgm:t>
        <a:bodyPr/>
        <a:lstStyle/>
        <a:p>
          <a:endParaRPr lang="ru-RU"/>
        </a:p>
      </dgm:t>
    </dgm:pt>
    <dgm:pt modelId="{1CF449E0-A7AF-4DE2-A684-9962E39B8BE7}">
      <dgm:prSet phldrT="[Текст]" custT="1"/>
      <dgm:spPr>
        <a:xfrm>
          <a:off x="283278" y="2616456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ТЭЦ-14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7 620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6F955301-D579-4C99-9F11-04C2E25571A9}" type="parTrans" cxnId="{4630A869-1296-4CA4-9B42-1834FD4F3719}">
      <dgm:prSet/>
      <dgm:spPr/>
      <dgm:t>
        <a:bodyPr/>
        <a:lstStyle/>
        <a:p>
          <a:endParaRPr lang="ru-RU"/>
        </a:p>
      </dgm:t>
    </dgm:pt>
    <dgm:pt modelId="{510D9FCF-2898-4DD7-AC81-AC2FA8CD137C}" type="sibTrans" cxnId="{4630A869-1296-4CA4-9B42-1834FD4F3719}">
      <dgm:prSet/>
      <dgm:spPr/>
      <dgm:t>
        <a:bodyPr/>
        <a:lstStyle/>
        <a:p>
          <a:endParaRPr lang="ru-RU"/>
        </a:p>
      </dgm:t>
    </dgm:pt>
    <dgm:pt modelId="{F18C277A-FD42-403F-B505-356C7380865F}">
      <dgm:prSet phldrT="[Текст]" custT="1"/>
      <dgm:spPr>
        <a:xfrm>
          <a:off x="283278" y="2906497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ТЭЦ-15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8 155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64C7A3B4-C34B-4ADB-B9FF-512283138F0D}" type="parTrans" cxnId="{61FEB330-359F-4C3F-AC71-56A38CDF5E78}">
      <dgm:prSet/>
      <dgm:spPr/>
      <dgm:t>
        <a:bodyPr/>
        <a:lstStyle/>
        <a:p>
          <a:endParaRPr lang="ru-RU"/>
        </a:p>
      </dgm:t>
    </dgm:pt>
    <dgm:pt modelId="{D1F42AF6-1584-408E-92B6-D06670BE4AE9}" type="sibTrans" cxnId="{61FEB330-359F-4C3F-AC71-56A38CDF5E78}">
      <dgm:prSet/>
      <dgm:spPr/>
      <dgm:t>
        <a:bodyPr/>
        <a:lstStyle/>
        <a:p>
          <a:endParaRPr lang="ru-RU"/>
        </a:p>
      </dgm:t>
    </dgm:pt>
    <dgm:pt modelId="{6935F017-E210-41A5-9E9B-852932456A32}">
      <dgm:prSet phldrT="[Текст]" custT="1"/>
      <dgm:spPr>
        <a:xfrm>
          <a:off x="283278" y="3196538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ТЭЦ-17 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5 346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48C21766-C922-4F56-BFB6-FD0D242999E7}" type="parTrans" cxnId="{7E7A9573-CBDF-45B6-B8A5-B6EEF90059D4}">
      <dgm:prSet/>
      <dgm:spPr/>
      <dgm:t>
        <a:bodyPr/>
        <a:lstStyle/>
        <a:p>
          <a:endParaRPr lang="ru-RU"/>
        </a:p>
      </dgm:t>
    </dgm:pt>
    <dgm:pt modelId="{2D0CC63E-C838-4A92-A4DA-34CD51FBA5E2}" type="sibTrans" cxnId="{7E7A9573-CBDF-45B6-B8A5-B6EEF90059D4}">
      <dgm:prSet/>
      <dgm:spPr/>
      <dgm:t>
        <a:bodyPr/>
        <a:lstStyle/>
        <a:p>
          <a:endParaRPr lang="ru-RU"/>
        </a:p>
      </dgm:t>
    </dgm:pt>
    <dgm:pt modelId="{37B2A3D7-BF1C-4937-BE96-51DFAF627DB8}">
      <dgm:prSet phldrT="[Текст]" custT="1"/>
      <dgm:spPr>
        <a:xfrm>
          <a:off x="283278" y="3486579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ТЭЦ-21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8 609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3A8380BB-4158-4B63-81D5-B30AB2887D2B}" type="parTrans" cxnId="{D957DA5B-2C91-4C0B-99A4-288ADE7334D5}">
      <dgm:prSet/>
      <dgm:spPr/>
      <dgm:t>
        <a:bodyPr/>
        <a:lstStyle/>
        <a:p>
          <a:endParaRPr lang="ru-RU"/>
        </a:p>
      </dgm:t>
    </dgm:pt>
    <dgm:pt modelId="{2B8BB3B5-70B4-4E45-BECF-C42F3B28C20C}" type="sibTrans" cxnId="{D957DA5B-2C91-4C0B-99A4-288ADE7334D5}">
      <dgm:prSet/>
      <dgm:spPr/>
      <dgm:t>
        <a:bodyPr/>
        <a:lstStyle/>
        <a:p>
          <a:endParaRPr lang="ru-RU"/>
        </a:p>
      </dgm:t>
    </dgm:pt>
    <dgm:pt modelId="{7D4372FA-08B2-4A7E-BD84-7C392B639FD6}">
      <dgm:prSet phldrT="[Текст]" custT="1"/>
      <dgm:spPr>
        <a:xfrm>
          <a:off x="283278" y="3776621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ТЭЦ-22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10 698 млн руб</a:t>
          </a:r>
          <a:r>
            <a:rPr lang="ru-RU" sz="10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.</a:t>
          </a:r>
          <a:endParaRPr lang="ru-RU" sz="10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17B4EA56-8302-4434-BD24-09016A79DFB1}" type="parTrans" cxnId="{3364EEED-2B0F-4E3D-A01A-DDD40EFD456F}">
      <dgm:prSet/>
      <dgm:spPr/>
      <dgm:t>
        <a:bodyPr/>
        <a:lstStyle/>
        <a:p>
          <a:endParaRPr lang="ru-RU"/>
        </a:p>
      </dgm:t>
    </dgm:pt>
    <dgm:pt modelId="{FE719639-9EA1-4AC7-9EDA-2BC5D7120AEE}" type="sibTrans" cxnId="{3364EEED-2B0F-4E3D-A01A-DDD40EFD456F}">
      <dgm:prSet/>
      <dgm:spPr/>
      <dgm:t>
        <a:bodyPr/>
        <a:lstStyle/>
        <a:p>
          <a:endParaRPr lang="ru-RU"/>
        </a:p>
      </dgm:t>
    </dgm:pt>
    <dgm:pt modelId="{244769DD-21F1-47C3-A1E4-A963010719D8}">
      <dgm:prSet phldrT="[Текст]" custT="1"/>
      <dgm:spPr>
        <a:xfrm>
          <a:off x="3316848" y="3655378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ОАО «НПО ЦКТИ»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2 390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323328DD-C3ED-47FF-8A13-3D07221944E2}" type="parTrans" cxnId="{A1A512D0-58FE-417B-82E4-EF7D483E7465}">
      <dgm:prSet/>
      <dgm:spPr/>
      <dgm:t>
        <a:bodyPr/>
        <a:lstStyle/>
        <a:p>
          <a:endParaRPr lang="ru-RU"/>
        </a:p>
      </dgm:t>
    </dgm:pt>
    <dgm:pt modelId="{7E4F6A69-143A-4E7D-ADAF-38E66314AAF7}" type="sibTrans" cxnId="{A1A512D0-58FE-417B-82E4-EF7D483E7465}">
      <dgm:prSet/>
      <dgm:spPr/>
      <dgm:t>
        <a:bodyPr/>
        <a:lstStyle/>
        <a:p>
          <a:endParaRPr lang="ru-RU"/>
        </a:p>
      </dgm:t>
    </dgm:pt>
    <dgm:pt modelId="{53D1EACC-E9B0-4E38-B0D4-C78EE7DC41CB}">
      <dgm:prSet phldrT="[Текст]" custT="1"/>
      <dgm:spPr>
        <a:xfrm>
          <a:off x="283278" y="4066662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Прочие</a:t>
          </a:r>
          <a:r>
            <a:rPr lang="ru-RU" sz="11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3 351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A924B760-8805-4A5F-A8D9-2CDBB34A3B30}" type="parTrans" cxnId="{EC6CC53A-59A6-4B6D-A042-BF5A047D87E0}">
      <dgm:prSet/>
      <dgm:spPr/>
      <dgm:t>
        <a:bodyPr/>
        <a:lstStyle/>
        <a:p>
          <a:endParaRPr lang="ru-RU"/>
        </a:p>
      </dgm:t>
    </dgm:pt>
    <dgm:pt modelId="{C34A3883-A82C-40A1-9BA0-FF66780770B4}" type="sibTrans" cxnId="{EC6CC53A-59A6-4B6D-A042-BF5A047D87E0}">
      <dgm:prSet/>
      <dgm:spPr/>
      <dgm:t>
        <a:bodyPr/>
        <a:lstStyle/>
        <a:p>
          <a:endParaRPr lang="ru-RU"/>
        </a:p>
      </dgm:t>
    </dgm:pt>
    <dgm:pt modelId="{6527AADF-7D79-4762-A316-CCFCD48FF5D9}">
      <dgm:prSet phldrT="[Текст]" custT="1"/>
      <dgm:spPr>
        <a:xfrm>
          <a:off x="283278" y="4356703"/>
          <a:ext cx="2257541" cy="251369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Итого</a:t>
          </a:r>
          <a:r>
            <a:rPr lang="ru-RU" sz="11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 – </a:t>
          </a:r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70 389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E62A430F-8D23-4705-B095-DA8E848B256F}" type="parTrans" cxnId="{4A0902E0-FE39-4C63-B868-7E2413EEFF12}">
      <dgm:prSet/>
      <dgm:spPr/>
      <dgm:t>
        <a:bodyPr/>
        <a:lstStyle/>
        <a:p>
          <a:endParaRPr lang="ru-RU"/>
        </a:p>
      </dgm:t>
    </dgm:pt>
    <dgm:pt modelId="{748030DD-6CE6-460A-9E47-7AE0202CEBFC}" type="sibTrans" cxnId="{4A0902E0-FE39-4C63-B868-7E2413EEFF12}">
      <dgm:prSet/>
      <dgm:spPr/>
      <dgm:t>
        <a:bodyPr/>
        <a:lstStyle/>
        <a:p>
          <a:endParaRPr lang="ru-RU"/>
        </a:p>
      </dgm:t>
    </dgm:pt>
    <dgm:pt modelId="{4E5AF030-93CA-44AC-A5A2-EFF00B0B3C27}">
      <dgm:prSet phldrT="[Текст]" custT="1"/>
      <dgm:spPr>
        <a:xfrm>
          <a:off x="6350419" y="1455861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ГУП «ТЭК СПб»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48 554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D6B43C4D-47AB-4380-BB4B-D59BC7FDA157}" type="sibTrans" cxnId="{062C7F8D-B739-4BFF-9897-0C123E1CA15D}">
      <dgm:prSet/>
      <dgm:spPr/>
      <dgm:t>
        <a:bodyPr/>
        <a:lstStyle/>
        <a:p>
          <a:endParaRPr lang="ru-RU"/>
        </a:p>
      </dgm:t>
    </dgm:pt>
    <dgm:pt modelId="{FDEBA195-EC3F-49D0-B6BB-E9B0FD7CDF74}" type="parTrans" cxnId="{062C7F8D-B739-4BFF-9897-0C123E1CA15D}">
      <dgm:prSet/>
      <dgm:spPr/>
      <dgm:t>
        <a:bodyPr/>
        <a:lstStyle/>
        <a:p>
          <a:endParaRPr lang="ru-RU"/>
        </a:p>
      </dgm:t>
    </dgm:pt>
    <dgm:pt modelId="{92352535-3FA4-4AF0-8CB4-1787C14F664F}">
      <dgm:prSet phldrT="[Текст]" custT="1"/>
      <dgm:spPr>
        <a:xfrm>
          <a:off x="6350419" y="2555620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ООО «Петербургтеплоэнерго»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5 385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B7AB4DB7-2214-4687-96AB-117C961DE276}" type="parTrans" cxnId="{203510E0-52B9-4713-B1C9-66795DFC204C}">
      <dgm:prSet/>
      <dgm:spPr/>
      <dgm:t>
        <a:bodyPr/>
        <a:lstStyle/>
        <a:p>
          <a:endParaRPr lang="ru-RU"/>
        </a:p>
      </dgm:t>
    </dgm:pt>
    <dgm:pt modelId="{85439E37-C499-4BA0-A342-D3F20CAEF047}" type="sibTrans" cxnId="{203510E0-52B9-4713-B1C9-66795DFC204C}">
      <dgm:prSet/>
      <dgm:spPr/>
      <dgm:t>
        <a:bodyPr/>
        <a:lstStyle/>
        <a:p>
          <a:endParaRPr lang="ru-RU"/>
        </a:p>
      </dgm:t>
    </dgm:pt>
    <dgm:pt modelId="{C4F73091-9CC5-4F04-B986-10DBEABEF1F4}">
      <dgm:prSet phldrT="[Текст]" custT="1"/>
      <dgm:spPr>
        <a:xfrm>
          <a:off x="6350419" y="3655378"/>
          <a:ext cx="2257541" cy="953123"/>
        </a:xfrm>
        <a:solidFill>
          <a:srgbClr val="4F81BD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Другие ТСО </a:t>
          </a:r>
        </a:p>
        <a:p>
          <a:r>
            <a:rPr lang="ru-RU" sz="1100" b="1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(новое строительство)</a:t>
          </a:r>
        </a:p>
        <a:p>
          <a:r>
            <a:rPr lang="ru-RU" sz="900" dirty="0" smtClean="0">
              <a:solidFill>
                <a:sysClr val="window" lastClr="FFFFFF"/>
              </a:solidFill>
              <a:latin typeface="Cambria" panose="02040503050406030204" pitchFamily="18" charset="0"/>
              <a:ea typeface="+mn-ea"/>
              <a:cs typeface="+mn-cs"/>
            </a:rPr>
            <a:t>46 791 млн руб.</a:t>
          </a:r>
          <a:endParaRPr lang="ru-RU" sz="900" dirty="0">
            <a:solidFill>
              <a:sysClr val="window" lastClr="FFFFFF"/>
            </a:solidFill>
            <a:latin typeface="Cambria" panose="02040503050406030204" pitchFamily="18" charset="0"/>
            <a:ea typeface="+mn-ea"/>
            <a:cs typeface="+mn-cs"/>
          </a:endParaRPr>
        </a:p>
      </dgm:t>
    </dgm:pt>
    <dgm:pt modelId="{A35BF678-7159-4532-A72E-901AEE8A6E07}" type="parTrans" cxnId="{DE6318BC-AA7A-4B20-B18C-2035834D7B60}">
      <dgm:prSet/>
      <dgm:spPr/>
      <dgm:t>
        <a:bodyPr/>
        <a:lstStyle/>
        <a:p>
          <a:endParaRPr lang="ru-RU"/>
        </a:p>
      </dgm:t>
    </dgm:pt>
    <dgm:pt modelId="{DB5AC7EC-F7FF-4FDA-B2A2-6FED69F44743}" type="sibTrans" cxnId="{DE6318BC-AA7A-4B20-B18C-2035834D7B60}">
      <dgm:prSet/>
      <dgm:spPr/>
      <dgm:t>
        <a:bodyPr/>
        <a:lstStyle/>
        <a:p>
          <a:endParaRPr lang="ru-RU"/>
        </a:p>
      </dgm:t>
    </dgm:pt>
    <dgm:pt modelId="{9C848207-287D-465A-B6FD-B1391E8BDE31}" type="pres">
      <dgm:prSet presAssocID="{DE85BA3F-EA09-4851-8154-ACAD237885A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959DE0-72FA-4005-B358-8138AEB7AC2D}" type="pres">
      <dgm:prSet presAssocID="{5967369E-80F2-487A-ADA4-0E9B261399FF}" presName="compNode" presStyleCnt="0"/>
      <dgm:spPr/>
      <dgm:t>
        <a:bodyPr/>
        <a:lstStyle/>
        <a:p>
          <a:endParaRPr lang="ru-RU"/>
        </a:p>
      </dgm:t>
    </dgm:pt>
    <dgm:pt modelId="{D2C544AF-45F6-4A19-898F-AECB0E056BC6}" type="pres">
      <dgm:prSet presAssocID="{5967369E-80F2-487A-ADA4-0E9B261399FF}" presName="aNode" presStyleLbl="bgShp" presStyleIdx="0" presStyleCnt="3" custLinFactNeighborX="-667" custLinFactNeighborY="770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123A52F4-01EA-4077-99BA-5968EAB7B647}" type="pres">
      <dgm:prSet presAssocID="{5967369E-80F2-487A-ADA4-0E9B261399FF}" presName="textNode" presStyleLbl="bgShp" presStyleIdx="0" presStyleCnt="3"/>
      <dgm:spPr/>
      <dgm:t>
        <a:bodyPr/>
        <a:lstStyle/>
        <a:p>
          <a:endParaRPr lang="ru-RU"/>
        </a:p>
      </dgm:t>
    </dgm:pt>
    <dgm:pt modelId="{956D7968-6A5E-4FBF-8F8A-11A024580F70}" type="pres">
      <dgm:prSet presAssocID="{5967369E-80F2-487A-ADA4-0E9B261399FF}" presName="compChildNode" presStyleCnt="0"/>
      <dgm:spPr/>
      <dgm:t>
        <a:bodyPr/>
        <a:lstStyle/>
        <a:p>
          <a:endParaRPr lang="ru-RU"/>
        </a:p>
      </dgm:t>
    </dgm:pt>
    <dgm:pt modelId="{7452994C-CB28-4339-BCA6-638E078896DF}" type="pres">
      <dgm:prSet presAssocID="{5967369E-80F2-487A-ADA4-0E9B261399FF}" presName="theInnerList" presStyleCnt="0"/>
      <dgm:spPr/>
      <dgm:t>
        <a:bodyPr/>
        <a:lstStyle/>
        <a:p>
          <a:endParaRPr lang="ru-RU"/>
        </a:p>
      </dgm:t>
    </dgm:pt>
    <dgm:pt modelId="{ECFB5174-F998-42ED-89C7-80A975C6F4E7}" type="pres">
      <dgm:prSet presAssocID="{DD06C815-99C6-4E12-B47C-81DD0FDD5054}" presName="childNode" presStyleLbl="node1" presStyleIdx="0" presStyleCnt="17" custLinFactNeighborX="209" custLinFactNeighborY="970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CDD29550-CABF-4DAF-BB70-BFB7F6D83CA6}" type="pres">
      <dgm:prSet presAssocID="{DD06C815-99C6-4E12-B47C-81DD0FDD5054}" presName="aSpace2" presStyleCnt="0"/>
      <dgm:spPr/>
      <dgm:t>
        <a:bodyPr/>
        <a:lstStyle/>
        <a:p>
          <a:endParaRPr lang="ru-RU"/>
        </a:p>
      </dgm:t>
    </dgm:pt>
    <dgm:pt modelId="{9B96522A-3E07-4933-81BE-EBA4BAC1B3F4}" type="pres">
      <dgm:prSet presAssocID="{C65EF777-B162-4513-9BAE-196F02D7EB9C}" presName="childNode" presStyleLbl="node1" presStyleIdx="1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7055B495-9D3E-4133-AA7D-981B34FE9A5A}" type="pres">
      <dgm:prSet presAssocID="{C65EF777-B162-4513-9BAE-196F02D7EB9C}" presName="aSpace2" presStyleCnt="0"/>
      <dgm:spPr/>
      <dgm:t>
        <a:bodyPr/>
        <a:lstStyle/>
        <a:p>
          <a:endParaRPr lang="ru-RU"/>
        </a:p>
      </dgm:t>
    </dgm:pt>
    <dgm:pt modelId="{41FB87CB-8DBA-41EA-9E64-086B1E2FFA6E}" type="pres">
      <dgm:prSet presAssocID="{C30A156C-95BB-478F-93BC-B5A2FECE611F}" presName="childNode" presStyleLbl="node1" presStyleIdx="2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AAB566B-D444-4375-B458-C17A727A9E80}" type="pres">
      <dgm:prSet presAssocID="{C30A156C-95BB-478F-93BC-B5A2FECE611F}" presName="aSpace2" presStyleCnt="0"/>
      <dgm:spPr/>
      <dgm:t>
        <a:bodyPr/>
        <a:lstStyle/>
        <a:p>
          <a:endParaRPr lang="ru-RU"/>
        </a:p>
      </dgm:t>
    </dgm:pt>
    <dgm:pt modelId="{BAAF3D4C-AB2A-49CC-99AB-736D35AEE9C7}" type="pres">
      <dgm:prSet presAssocID="{F8721C1A-50EE-4FB3-8892-618898721DD0}" presName="childNode" presStyleLbl="node1" presStyleIdx="3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88708A75-FFF9-4A26-A8C4-497D5377E219}" type="pres">
      <dgm:prSet presAssocID="{F8721C1A-50EE-4FB3-8892-618898721DD0}" presName="aSpace2" presStyleCnt="0"/>
      <dgm:spPr/>
      <dgm:t>
        <a:bodyPr/>
        <a:lstStyle/>
        <a:p>
          <a:endParaRPr lang="ru-RU"/>
        </a:p>
      </dgm:t>
    </dgm:pt>
    <dgm:pt modelId="{A4DDCB03-24AD-4476-9016-A57BEBF0337B}" type="pres">
      <dgm:prSet presAssocID="{1CF449E0-A7AF-4DE2-A684-9962E39B8BE7}" presName="childNode" presStyleLbl="node1" presStyleIdx="4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2177FD32-4BF3-4B33-A807-C16943D72E6D}" type="pres">
      <dgm:prSet presAssocID="{1CF449E0-A7AF-4DE2-A684-9962E39B8BE7}" presName="aSpace2" presStyleCnt="0"/>
      <dgm:spPr/>
      <dgm:t>
        <a:bodyPr/>
        <a:lstStyle/>
        <a:p>
          <a:endParaRPr lang="ru-RU"/>
        </a:p>
      </dgm:t>
    </dgm:pt>
    <dgm:pt modelId="{42675448-3211-4D2E-8C71-5F97CA70FD59}" type="pres">
      <dgm:prSet presAssocID="{F18C277A-FD42-403F-B505-356C7380865F}" presName="childNode" presStyleLbl="node1" presStyleIdx="5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FE9FC3A2-84C9-4140-A098-DCB87A76ACEF}" type="pres">
      <dgm:prSet presAssocID="{F18C277A-FD42-403F-B505-356C7380865F}" presName="aSpace2" presStyleCnt="0"/>
      <dgm:spPr/>
      <dgm:t>
        <a:bodyPr/>
        <a:lstStyle/>
        <a:p>
          <a:endParaRPr lang="ru-RU"/>
        </a:p>
      </dgm:t>
    </dgm:pt>
    <dgm:pt modelId="{41F8A879-D468-4231-9D97-47DDC8454FA1}" type="pres">
      <dgm:prSet presAssocID="{6935F017-E210-41A5-9E9B-852932456A32}" presName="childNode" presStyleLbl="node1" presStyleIdx="6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893A127C-F170-4CA4-ABBF-CBFF989C9959}" type="pres">
      <dgm:prSet presAssocID="{6935F017-E210-41A5-9E9B-852932456A32}" presName="aSpace2" presStyleCnt="0"/>
      <dgm:spPr/>
      <dgm:t>
        <a:bodyPr/>
        <a:lstStyle/>
        <a:p>
          <a:endParaRPr lang="ru-RU"/>
        </a:p>
      </dgm:t>
    </dgm:pt>
    <dgm:pt modelId="{F8BE979F-99C9-4FDD-B841-29255290208E}" type="pres">
      <dgm:prSet presAssocID="{37B2A3D7-BF1C-4937-BE96-51DFAF627DB8}" presName="childNode" presStyleLbl="node1" presStyleIdx="7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A1114BDD-4ABC-4FF6-B340-8E469F1346EC}" type="pres">
      <dgm:prSet presAssocID="{37B2A3D7-BF1C-4937-BE96-51DFAF627DB8}" presName="aSpace2" presStyleCnt="0"/>
      <dgm:spPr/>
      <dgm:t>
        <a:bodyPr/>
        <a:lstStyle/>
        <a:p>
          <a:endParaRPr lang="ru-RU"/>
        </a:p>
      </dgm:t>
    </dgm:pt>
    <dgm:pt modelId="{6638E3C0-FB73-4214-8726-1096509C5850}" type="pres">
      <dgm:prSet presAssocID="{7D4372FA-08B2-4A7E-BD84-7C392B639FD6}" presName="childNode" presStyleLbl="node1" presStyleIdx="8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D23E7956-BF62-414E-8502-476CCE7DD37D}" type="pres">
      <dgm:prSet presAssocID="{7D4372FA-08B2-4A7E-BD84-7C392B639FD6}" presName="aSpace2" presStyleCnt="0"/>
      <dgm:spPr/>
      <dgm:t>
        <a:bodyPr/>
        <a:lstStyle/>
        <a:p>
          <a:endParaRPr lang="ru-RU"/>
        </a:p>
      </dgm:t>
    </dgm:pt>
    <dgm:pt modelId="{974ABF91-08BC-4FC8-846A-02F27D5F74A3}" type="pres">
      <dgm:prSet presAssocID="{53D1EACC-E9B0-4E38-B0D4-C78EE7DC41CB}" presName="childNode" presStyleLbl="node1" presStyleIdx="9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16CA8B9-8095-4A0E-9DCB-0FC3FF6C2DA7}" type="pres">
      <dgm:prSet presAssocID="{53D1EACC-E9B0-4E38-B0D4-C78EE7DC41CB}" presName="aSpace2" presStyleCnt="0"/>
      <dgm:spPr/>
      <dgm:t>
        <a:bodyPr/>
        <a:lstStyle/>
        <a:p>
          <a:endParaRPr lang="ru-RU"/>
        </a:p>
      </dgm:t>
    </dgm:pt>
    <dgm:pt modelId="{6F954B4E-1B7D-4D77-AC82-383D190A5430}" type="pres">
      <dgm:prSet presAssocID="{6527AADF-7D79-4762-A316-CCFCD48FF5D9}" presName="childNode" presStyleLbl="node1" presStyleIdx="10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D5D2F136-AC73-4077-85E4-DF2F68431637}" type="pres">
      <dgm:prSet presAssocID="{5967369E-80F2-487A-ADA4-0E9B261399FF}" presName="aSpace" presStyleCnt="0"/>
      <dgm:spPr/>
      <dgm:t>
        <a:bodyPr/>
        <a:lstStyle/>
        <a:p>
          <a:endParaRPr lang="ru-RU"/>
        </a:p>
      </dgm:t>
    </dgm:pt>
    <dgm:pt modelId="{BFDD2602-C9C1-41F9-922A-02CEF1FC7BB1}" type="pres">
      <dgm:prSet presAssocID="{0775F6DC-C951-4808-BAE7-A145E58A1993}" presName="compNode" presStyleCnt="0"/>
      <dgm:spPr/>
      <dgm:t>
        <a:bodyPr/>
        <a:lstStyle/>
        <a:p>
          <a:endParaRPr lang="ru-RU"/>
        </a:p>
      </dgm:t>
    </dgm:pt>
    <dgm:pt modelId="{C722140E-03FD-4AD2-97D9-804168192BA9}" type="pres">
      <dgm:prSet presAssocID="{0775F6DC-C951-4808-BAE7-A145E58A1993}" presName="aNode" presStyleLbl="bgShp" presStyleIdx="1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2880E914-B869-4B25-8E6D-3300E1146171}" type="pres">
      <dgm:prSet presAssocID="{0775F6DC-C951-4808-BAE7-A145E58A1993}" presName="textNode" presStyleLbl="bgShp" presStyleIdx="1" presStyleCnt="3"/>
      <dgm:spPr/>
      <dgm:t>
        <a:bodyPr/>
        <a:lstStyle/>
        <a:p>
          <a:endParaRPr lang="ru-RU"/>
        </a:p>
      </dgm:t>
    </dgm:pt>
    <dgm:pt modelId="{47A0EBC1-DFB8-4541-BD32-336248943984}" type="pres">
      <dgm:prSet presAssocID="{0775F6DC-C951-4808-BAE7-A145E58A1993}" presName="compChildNode" presStyleCnt="0"/>
      <dgm:spPr/>
      <dgm:t>
        <a:bodyPr/>
        <a:lstStyle/>
        <a:p>
          <a:endParaRPr lang="ru-RU"/>
        </a:p>
      </dgm:t>
    </dgm:pt>
    <dgm:pt modelId="{C1892EEA-4E6A-418C-B31D-67487378242F}" type="pres">
      <dgm:prSet presAssocID="{0775F6DC-C951-4808-BAE7-A145E58A1993}" presName="theInnerList" presStyleCnt="0"/>
      <dgm:spPr/>
      <dgm:t>
        <a:bodyPr/>
        <a:lstStyle/>
        <a:p>
          <a:endParaRPr lang="ru-RU"/>
        </a:p>
      </dgm:t>
    </dgm:pt>
    <dgm:pt modelId="{2E80D551-28AD-4C50-9444-895EEF3BF89E}" type="pres">
      <dgm:prSet presAssocID="{C002EADB-765C-4E30-BD88-BCC7E867BB63}" presName="childNode" presStyleLbl="node1" presStyleIdx="11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90855A7D-6D7A-4EB2-9095-36ACEA5ABB2A}" type="pres">
      <dgm:prSet presAssocID="{C002EADB-765C-4E30-BD88-BCC7E867BB63}" presName="aSpace2" presStyleCnt="0"/>
      <dgm:spPr/>
      <dgm:t>
        <a:bodyPr/>
        <a:lstStyle/>
        <a:p>
          <a:endParaRPr lang="ru-RU"/>
        </a:p>
      </dgm:t>
    </dgm:pt>
    <dgm:pt modelId="{9F46EE62-D4BE-4725-8A55-40B695B7A7B1}" type="pres">
      <dgm:prSet presAssocID="{086DA77A-C131-40A2-B5AF-6BE9CB2A7BD3}" presName="childNode" presStyleLbl="node1" presStyleIdx="12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62E241AF-E08D-45BD-843C-CB16B86FE00F}" type="pres">
      <dgm:prSet presAssocID="{086DA77A-C131-40A2-B5AF-6BE9CB2A7BD3}" presName="aSpace2" presStyleCnt="0"/>
      <dgm:spPr/>
      <dgm:t>
        <a:bodyPr/>
        <a:lstStyle/>
        <a:p>
          <a:endParaRPr lang="ru-RU"/>
        </a:p>
      </dgm:t>
    </dgm:pt>
    <dgm:pt modelId="{1CA1CC2E-C611-459F-803E-CCD1567D26D1}" type="pres">
      <dgm:prSet presAssocID="{244769DD-21F1-47C3-A1E4-A963010719D8}" presName="childNode" presStyleLbl="node1" presStyleIdx="13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1E85C1D0-FD40-4364-8A8D-780A72DABE06}" type="pres">
      <dgm:prSet presAssocID="{0775F6DC-C951-4808-BAE7-A145E58A1993}" presName="aSpace" presStyleCnt="0"/>
      <dgm:spPr/>
      <dgm:t>
        <a:bodyPr/>
        <a:lstStyle/>
        <a:p>
          <a:endParaRPr lang="ru-RU"/>
        </a:p>
      </dgm:t>
    </dgm:pt>
    <dgm:pt modelId="{C1812DE0-44D2-4982-8133-690210FD54CE}" type="pres">
      <dgm:prSet presAssocID="{26EDA86E-007D-4DB5-ACA7-10998C15AF3E}" presName="compNode" presStyleCnt="0"/>
      <dgm:spPr/>
      <dgm:t>
        <a:bodyPr/>
        <a:lstStyle/>
        <a:p>
          <a:endParaRPr lang="ru-RU"/>
        </a:p>
      </dgm:t>
    </dgm:pt>
    <dgm:pt modelId="{6F62EE7F-CFF6-4DD6-B1F3-B61F16AE9C88}" type="pres">
      <dgm:prSet presAssocID="{26EDA86E-007D-4DB5-ACA7-10998C15AF3E}" presName="aNode" presStyleLbl="bgShp" presStyleIdx="2" presStyleCnt="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5CBF4B0F-DD7E-45BB-9821-03DFC48E1B36}" type="pres">
      <dgm:prSet presAssocID="{26EDA86E-007D-4DB5-ACA7-10998C15AF3E}" presName="textNode" presStyleLbl="bgShp" presStyleIdx="2" presStyleCnt="3"/>
      <dgm:spPr/>
      <dgm:t>
        <a:bodyPr/>
        <a:lstStyle/>
        <a:p>
          <a:endParaRPr lang="ru-RU"/>
        </a:p>
      </dgm:t>
    </dgm:pt>
    <dgm:pt modelId="{D0AA5FA3-F6D5-4E2C-9AEF-D4AAEB36A319}" type="pres">
      <dgm:prSet presAssocID="{26EDA86E-007D-4DB5-ACA7-10998C15AF3E}" presName="compChildNode" presStyleCnt="0"/>
      <dgm:spPr/>
      <dgm:t>
        <a:bodyPr/>
        <a:lstStyle/>
        <a:p>
          <a:endParaRPr lang="ru-RU"/>
        </a:p>
      </dgm:t>
    </dgm:pt>
    <dgm:pt modelId="{0C77756C-0185-4713-8F61-695EB2500CB6}" type="pres">
      <dgm:prSet presAssocID="{26EDA86E-007D-4DB5-ACA7-10998C15AF3E}" presName="theInnerList" presStyleCnt="0"/>
      <dgm:spPr/>
      <dgm:t>
        <a:bodyPr/>
        <a:lstStyle/>
        <a:p>
          <a:endParaRPr lang="ru-RU"/>
        </a:p>
      </dgm:t>
    </dgm:pt>
    <dgm:pt modelId="{04AD9100-1360-495F-A88F-8DF74D686DBD}" type="pres">
      <dgm:prSet presAssocID="{4E5AF030-93CA-44AC-A5A2-EFF00B0B3C27}" presName="childNode" presStyleLbl="node1" presStyleIdx="14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07E20075-AC12-4DEE-A474-BA8DC88C80E6}" type="pres">
      <dgm:prSet presAssocID="{4E5AF030-93CA-44AC-A5A2-EFF00B0B3C27}" presName="aSpace2" presStyleCnt="0"/>
      <dgm:spPr/>
      <dgm:t>
        <a:bodyPr/>
        <a:lstStyle/>
        <a:p>
          <a:endParaRPr lang="ru-RU"/>
        </a:p>
      </dgm:t>
    </dgm:pt>
    <dgm:pt modelId="{52D989B9-A038-4296-BDA9-CA7D0048E250}" type="pres">
      <dgm:prSet presAssocID="{92352535-3FA4-4AF0-8CB4-1787C14F664F}" presName="childNode" presStyleLbl="node1" presStyleIdx="15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  <dgm:pt modelId="{C0E42B8E-21CF-45E8-9CD9-C2B2EEE4DE12}" type="pres">
      <dgm:prSet presAssocID="{92352535-3FA4-4AF0-8CB4-1787C14F664F}" presName="aSpace2" presStyleCnt="0"/>
      <dgm:spPr/>
      <dgm:t>
        <a:bodyPr/>
        <a:lstStyle/>
        <a:p>
          <a:endParaRPr lang="ru-RU"/>
        </a:p>
      </dgm:t>
    </dgm:pt>
    <dgm:pt modelId="{65155842-38EC-452B-9EBB-4E03643FAB11}" type="pres">
      <dgm:prSet presAssocID="{C4F73091-9CC5-4F04-B986-10DBEABEF1F4}" presName="childNode" presStyleLbl="node1" presStyleIdx="16" presStyleCnt="17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ru-RU"/>
        </a:p>
      </dgm:t>
    </dgm:pt>
  </dgm:ptLst>
  <dgm:cxnLst>
    <dgm:cxn modelId="{062C7F8D-B739-4BFF-9897-0C123E1CA15D}" srcId="{26EDA86E-007D-4DB5-ACA7-10998C15AF3E}" destId="{4E5AF030-93CA-44AC-A5A2-EFF00B0B3C27}" srcOrd="0" destOrd="0" parTransId="{FDEBA195-EC3F-49D0-B6BB-E9B0FD7CDF74}" sibTransId="{D6B43C4D-47AB-4380-BB4B-D59BC7FDA157}"/>
    <dgm:cxn modelId="{63F5BC31-3873-4048-897A-434CF4879A2B}" srcId="{5967369E-80F2-487A-ADA4-0E9B261399FF}" destId="{DD06C815-99C6-4E12-B47C-81DD0FDD5054}" srcOrd="0" destOrd="0" parTransId="{F4A36327-6A8A-4CCB-B2EC-F7CB3A5AE097}" sibTransId="{B887E60A-FA2D-4771-BD73-D28F8FC8F7E0}"/>
    <dgm:cxn modelId="{61FEB330-359F-4C3F-AC71-56A38CDF5E78}" srcId="{5967369E-80F2-487A-ADA4-0E9B261399FF}" destId="{F18C277A-FD42-403F-B505-356C7380865F}" srcOrd="5" destOrd="0" parTransId="{64C7A3B4-C34B-4ADB-B9FF-512283138F0D}" sibTransId="{D1F42AF6-1584-408E-92B6-D06670BE4AE9}"/>
    <dgm:cxn modelId="{4630A869-1296-4CA4-9B42-1834FD4F3719}" srcId="{5967369E-80F2-487A-ADA4-0E9B261399FF}" destId="{1CF449E0-A7AF-4DE2-A684-9962E39B8BE7}" srcOrd="4" destOrd="0" parTransId="{6F955301-D579-4C99-9F11-04C2E25571A9}" sibTransId="{510D9FCF-2898-4DD7-AC81-AC2FA8CD137C}"/>
    <dgm:cxn modelId="{C8B37635-5286-434A-A686-1095ACCFD122}" type="presOf" srcId="{4E5AF030-93CA-44AC-A5A2-EFF00B0B3C27}" destId="{04AD9100-1360-495F-A88F-8DF74D686DBD}" srcOrd="0" destOrd="0" presId="urn:microsoft.com/office/officeart/2005/8/layout/lProcess2"/>
    <dgm:cxn modelId="{DA446D43-1A68-404E-BC95-5FF7F0EAD848}" type="presOf" srcId="{DE85BA3F-EA09-4851-8154-ACAD237885A3}" destId="{9C848207-287D-465A-B6FD-B1391E8BDE31}" srcOrd="0" destOrd="0" presId="urn:microsoft.com/office/officeart/2005/8/layout/lProcess2"/>
    <dgm:cxn modelId="{C0C7FF91-7382-4CFF-AF46-4E69F5C2CE19}" type="presOf" srcId="{6935F017-E210-41A5-9E9B-852932456A32}" destId="{41F8A879-D468-4231-9D97-47DDC8454FA1}" srcOrd="0" destOrd="0" presId="urn:microsoft.com/office/officeart/2005/8/layout/lProcess2"/>
    <dgm:cxn modelId="{03DB53C9-4318-45AC-8116-C160C597CCBE}" type="presOf" srcId="{5967369E-80F2-487A-ADA4-0E9B261399FF}" destId="{123A52F4-01EA-4077-99BA-5968EAB7B647}" srcOrd="1" destOrd="0" presId="urn:microsoft.com/office/officeart/2005/8/layout/lProcess2"/>
    <dgm:cxn modelId="{59E53A38-6708-4955-870C-04414D7E05B6}" type="presOf" srcId="{C4F73091-9CC5-4F04-B986-10DBEABEF1F4}" destId="{65155842-38EC-452B-9EBB-4E03643FAB11}" srcOrd="0" destOrd="0" presId="urn:microsoft.com/office/officeart/2005/8/layout/lProcess2"/>
    <dgm:cxn modelId="{3364EEED-2B0F-4E3D-A01A-DDD40EFD456F}" srcId="{5967369E-80F2-487A-ADA4-0E9B261399FF}" destId="{7D4372FA-08B2-4A7E-BD84-7C392B639FD6}" srcOrd="8" destOrd="0" parTransId="{17B4EA56-8302-4434-BD24-09016A79DFB1}" sibTransId="{FE719639-9EA1-4AC7-9EDA-2BC5D7120AEE}"/>
    <dgm:cxn modelId="{ADCBD206-BE12-47D5-9571-1A5734E2D839}" srcId="{0775F6DC-C951-4808-BAE7-A145E58A1993}" destId="{C002EADB-765C-4E30-BD88-BCC7E867BB63}" srcOrd="0" destOrd="0" parTransId="{06F45D17-73C8-41D9-9507-4C41C3ED9334}" sibTransId="{6298D97B-6400-4F5C-BDB0-0581B2FE022D}"/>
    <dgm:cxn modelId="{203510E0-52B9-4713-B1C9-66795DFC204C}" srcId="{26EDA86E-007D-4DB5-ACA7-10998C15AF3E}" destId="{92352535-3FA4-4AF0-8CB4-1787C14F664F}" srcOrd="1" destOrd="0" parTransId="{B7AB4DB7-2214-4687-96AB-117C961DE276}" sibTransId="{85439E37-C499-4BA0-A342-D3F20CAEF047}"/>
    <dgm:cxn modelId="{C3FD4A0E-0477-47CC-9479-F593F4642791}" type="presOf" srcId="{0775F6DC-C951-4808-BAE7-A145E58A1993}" destId="{2880E914-B869-4B25-8E6D-3300E1146171}" srcOrd="1" destOrd="0" presId="urn:microsoft.com/office/officeart/2005/8/layout/lProcess2"/>
    <dgm:cxn modelId="{21574D1D-5B33-425D-A85D-6DB91A29E445}" type="presOf" srcId="{244769DD-21F1-47C3-A1E4-A963010719D8}" destId="{1CA1CC2E-C611-459F-803E-CCD1567D26D1}" srcOrd="0" destOrd="0" presId="urn:microsoft.com/office/officeart/2005/8/layout/lProcess2"/>
    <dgm:cxn modelId="{B527959F-519B-4BE9-B439-9A571B19C4D5}" type="presOf" srcId="{F18C277A-FD42-403F-B505-356C7380865F}" destId="{42675448-3211-4D2E-8C71-5F97CA70FD59}" srcOrd="0" destOrd="0" presId="urn:microsoft.com/office/officeart/2005/8/layout/lProcess2"/>
    <dgm:cxn modelId="{F19A0672-1AA0-49A1-BE5A-0B6C5B52E0D2}" type="presOf" srcId="{F8721C1A-50EE-4FB3-8892-618898721DD0}" destId="{BAAF3D4C-AB2A-49CC-99AB-736D35AEE9C7}" srcOrd="0" destOrd="0" presId="urn:microsoft.com/office/officeart/2005/8/layout/lProcess2"/>
    <dgm:cxn modelId="{14FB3310-9C15-4DC0-89FD-7BE74A9B1787}" type="presOf" srcId="{6527AADF-7D79-4762-A316-CCFCD48FF5D9}" destId="{6F954B4E-1B7D-4D77-AC82-383D190A5430}" srcOrd="0" destOrd="0" presId="urn:microsoft.com/office/officeart/2005/8/layout/lProcess2"/>
    <dgm:cxn modelId="{A1A512D0-58FE-417B-82E4-EF7D483E7465}" srcId="{0775F6DC-C951-4808-BAE7-A145E58A1993}" destId="{244769DD-21F1-47C3-A1E4-A963010719D8}" srcOrd="2" destOrd="0" parTransId="{323328DD-C3ED-47FF-8A13-3D07221944E2}" sibTransId="{7E4F6A69-143A-4E7D-ADAF-38E66314AAF7}"/>
    <dgm:cxn modelId="{EC6CC53A-59A6-4B6D-A042-BF5A047D87E0}" srcId="{5967369E-80F2-487A-ADA4-0E9B261399FF}" destId="{53D1EACC-E9B0-4E38-B0D4-C78EE7DC41CB}" srcOrd="9" destOrd="0" parTransId="{A924B760-8805-4A5F-A8D9-2CDBB34A3B30}" sibTransId="{C34A3883-A82C-40A1-9BA0-FF66780770B4}"/>
    <dgm:cxn modelId="{0DB21AFB-C8B0-4BE1-95A0-290735F7CB6A}" type="presOf" srcId="{C002EADB-765C-4E30-BD88-BCC7E867BB63}" destId="{2E80D551-28AD-4C50-9444-895EEF3BF89E}" srcOrd="0" destOrd="0" presId="urn:microsoft.com/office/officeart/2005/8/layout/lProcess2"/>
    <dgm:cxn modelId="{3D3BE840-9846-488A-A642-8206739FDFF8}" type="presOf" srcId="{53D1EACC-E9B0-4E38-B0D4-C78EE7DC41CB}" destId="{974ABF91-08BC-4FC8-846A-02F27D5F74A3}" srcOrd="0" destOrd="0" presId="urn:microsoft.com/office/officeart/2005/8/layout/lProcess2"/>
    <dgm:cxn modelId="{31A45013-EB96-4AD9-B556-7DF0718F681F}" type="presOf" srcId="{26EDA86E-007D-4DB5-ACA7-10998C15AF3E}" destId="{6F62EE7F-CFF6-4DD6-B1F3-B61F16AE9C88}" srcOrd="0" destOrd="0" presId="urn:microsoft.com/office/officeart/2005/8/layout/lProcess2"/>
    <dgm:cxn modelId="{060EA23D-54CE-4C71-B237-685BEBA03F8F}" srcId="{DE85BA3F-EA09-4851-8154-ACAD237885A3}" destId="{5967369E-80F2-487A-ADA4-0E9B261399FF}" srcOrd="0" destOrd="0" parTransId="{9A9D5E81-D474-4864-9848-AA0B33F07880}" sibTransId="{CAD56DF1-199E-4D3F-A274-9C03DB9592CA}"/>
    <dgm:cxn modelId="{9EE41B78-DB0D-44F0-8E3C-A4F4E957C2D4}" type="presOf" srcId="{0775F6DC-C951-4808-BAE7-A145E58A1993}" destId="{C722140E-03FD-4AD2-97D9-804168192BA9}" srcOrd="0" destOrd="0" presId="urn:microsoft.com/office/officeart/2005/8/layout/lProcess2"/>
    <dgm:cxn modelId="{D64EDDC7-7C61-48C0-9985-840D120660D1}" type="presOf" srcId="{1CF449E0-A7AF-4DE2-A684-9962E39B8BE7}" destId="{A4DDCB03-24AD-4476-9016-A57BEBF0337B}" srcOrd="0" destOrd="0" presId="urn:microsoft.com/office/officeart/2005/8/layout/lProcess2"/>
    <dgm:cxn modelId="{EDF7E93F-AC00-4CC9-B7A0-653A3FA4082F}" type="presOf" srcId="{37B2A3D7-BF1C-4937-BE96-51DFAF627DB8}" destId="{F8BE979F-99C9-4FDD-B841-29255290208E}" srcOrd="0" destOrd="0" presId="urn:microsoft.com/office/officeart/2005/8/layout/lProcess2"/>
    <dgm:cxn modelId="{2CD7F4EB-BECE-4615-8B7D-72C8F5952121}" srcId="{0775F6DC-C951-4808-BAE7-A145E58A1993}" destId="{086DA77A-C131-40A2-B5AF-6BE9CB2A7BD3}" srcOrd="1" destOrd="0" parTransId="{FDC7E9F6-E424-4CA7-8EDB-D7A6AD913341}" sibTransId="{96C8F0A7-97F6-4345-A7D0-D1C28CCF4624}"/>
    <dgm:cxn modelId="{DE6318BC-AA7A-4B20-B18C-2035834D7B60}" srcId="{26EDA86E-007D-4DB5-ACA7-10998C15AF3E}" destId="{C4F73091-9CC5-4F04-B986-10DBEABEF1F4}" srcOrd="2" destOrd="0" parTransId="{A35BF678-7159-4532-A72E-901AEE8A6E07}" sibTransId="{DB5AC7EC-F7FF-4FDA-B2A2-6FED69F44743}"/>
    <dgm:cxn modelId="{42008872-778E-4104-92AD-D964F6F260CA}" srcId="{5967369E-80F2-487A-ADA4-0E9B261399FF}" destId="{C30A156C-95BB-478F-93BC-B5A2FECE611F}" srcOrd="2" destOrd="0" parTransId="{07D448F7-712C-44D8-9EDE-61B6C5C244E7}" sibTransId="{32FE815A-E18B-4C6D-9DFA-B29D0C549436}"/>
    <dgm:cxn modelId="{71C6B41B-A8D5-43F4-A691-B5708DF117E6}" type="presOf" srcId="{26EDA86E-007D-4DB5-ACA7-10998C15AF3E}" destId="{5CBF4B0F-DD7E-45BB-9821-03DFC48E1B36}" srcOrd="1" destOrd="0" presId="urn:microsoft.com/office/officeart/2005/8/layout/lProcess2"/>
    <dgm:cxn modelId="{8B738451-5D88-4542-B89F-1E7F83AD346C}" type="presOf" srcId="{C30A156C-95BB-478F-93BC-B5A2FECE611F}" destId="{41FB87CB-8DBA-41EA-9E64-086B1E2FFA6E}" srcOrd="0" destOrd="0" presId="urn:microsoft.com/office/officeart/2005/8/layout/lProcess2"/>
    <dgm:cxn modelId="{27DB49A2-55D7-4BF1-B5DE-302EEDF93514}" srcId="{DE85BA3F-EA09-4851-8154-ACAD237885A3}" destId="{0775F6DC-C951-4808-BAE7-A145E58A1993}" srcOrd="1" destOrd="0" parTransId="{463FD44E-E844-4430-B4F1-09BDF56295DE}" sibTransId="{F95C04C0-3224-4D87-A9C2-DF0C37BE77C1}"/>
    <dgm:cxn modelId="{2BFE9A08-F658-47ED-B7A8-1CAD75BD5D94}" type="presOf" srcId="{92352535-3FA4-4AF0-8CB4-1787C14F664F}" destId="{52D989B9-A038-4296-BDA9-CA7D0048E250}" srcOrd="0" destOrd="0" presId="urn:microsoft.com/office/officeart/2005/8/layout/lProcess2"/>
    <dgm:cxn modelId="{DB02DE9F-1E17-4FE9-B15B-03AE0C380F7E}" srcId="{5967369E-80F2-487A-ADA4-0E9B261399FF}" destId="{C65EF777-B162-4513-9BAE-196F02D7EB9C}" srcOrd="1" destOrd="0" parTransId="{F90CE0FC-4CCA-4D20-A60B-F3ABFA3EF399}" sibTransId="{A3EDFB9C-1145-431B-9BDE-B4F2080F58DF}"/>
    <dgm:cxn modelId="{7E7A9573-CBDF-45B6-B8A5-B6EEF90059D4}" srcId="{5967369E-80F2-487A-ADA4-0E9B261399FF}" destId="{6935F017-E210-41A5-9E9B-852932456A32}" srcOrd="6" destOrd="0" parTransId="{48C21766-C922-4F56-BFB6-FD0D242999E7}" sibTransId="{2D0CC63E-C838-4A92-A4DA-34CD51FBA5E2}"/>
    <dgm:cxn modelId="{4A0902E0-FE39-4C63-B868-7E2413EEFF12}" srcId="{5967369E-80F2-487A-ADA4-0E9B261399FF}" destId="{6527AADF-7D79-4762-A316-CCFCD48FF5D9}" srcOrd="10" destOrd="0" parTransId="{E62A430F-8D23-4705-B095-DA8E848B256F}" sibTransId="{748030DD-6CE6-460A-9E47-7AE0202CEBFC}"/>
    <dgm:cxn modelId="{07671CBC-0894-4CF2-B87A-B3008FAE9846}" type="presOf" srcId="{7D4372FA-08B2-4A7E-BD84-7C392B639FD6}" destId="{6638E3C0-FB73-4214-8726-1096509C5850}" srcOrd="0" destOrd="0" presId="urn:microsoft.com/office/officeart/2005/8/layout/lProcess2"/>
    <dgm:cxn modelId="{95959F3F-E9EB-401C-8E90-E06195CC46A3}" type="presOf" srcId="{C65EF777-B162-4513-9BAE-196F02D7EB9C}" destId="{9B96522A-3E07-4933-81BE-EBA4BAC1B3F4}" srcOrd="0" destOrd="0" presId="urn:microsoft.com/office/officeart/2005/8/layout/lProcess2"/>
    <dgm:cxn modelId="{FEA843FF-42D2-4774-8380-71108F2FEB52}" type="presOf" srcId="{5967369E-80F2-487A-ADA4-0E9B261399FF}" destId="{D2C544AF-45F6-4A19-898F-AECB0E056BC6}" srcOrd="0" destOrd="0" presId="urn:microsoft.com/office/officeart/2005/8/layout/lProcess2"/>
    <dgm:cxn modelId="{5E22355D-13BC-478C-BCD4-9AAE466D136C}" type="presOf" srcId="{DD06C815-99C6-4E12-B47C-81DD0FDD5054}" destId="{ECFB5174-F998-42ED-89C7-80A975C6F4E7}" srcOrd="0" destOrd="0" presId="urn:microsoft.com/office/officeart/2005/8/layout/lProcess2"/>
    <dgm:cxn modelId="{DBB825C9-5C39-45E0-82DD-5FCE702FA9F8}" srcId="{DE85BA3F-EA09-4851-8154-ACAD237885A3}" destId="{26EDA86E-007D-4DB5-ACA7-10998C15AF3E}" srcOrd="2" destOrd="0" parTransId="{064B4A71-C8A1-4CFA-A8B5-5C87E35A465B}" sibTransId="{E4F18DC0-465C-4BCD-91D4-30C39809E249}"/>
    <dgm:cxn modelId="{928B3610-E92C-4391-A3B9-FBF0417E3F2A}" srcId="{5967369E-80F2-487A-ADA4-0E9B261399FF}" destId="{F8721C1A-50EE-4FB3-8892-618898721DD0}" srcOrd="3" destOrd="0" parTransId="{4C422BB7-C2B8-433C-AD6E-889250402C9E}" sibTransId="{A9132A33-934F-415F-A7BA-B6021A7DA686}"/>
    <dgm:cxn modelId="{D957DA5B-2C91-4C0B-99A4-288ADE7334D5}" srcId="{5967369E-80F2-487A-ADA4-0E9B261399FF}" destId="{37B2A3D7-BF1C-4937-BE96-51DFAF627DB8}" srcOrd="7" destOrd="0" parTransId="{3A8380BB-4158-4B63-81D5-B30AB2887D2B}" sibTransId="{2B8BB3B5-70B4-4E45-BECF-C42F3B28C20C}"/>
    <dgm:cxn modelId="{75FB8BFA-92D9-4A97-A34C-47044C14571D}" type="presOf" srcId="{086DA77A-C131-40A2-B5AF-6BE9CB2A7BD3}" destId="{9F46EE62-D4BE-4725-8A55-40B695B7A7B1}" srcOrd="0" destOrd="0" presId="urn:microsoft.com/office/officeart/2005/8/layout/lProcess2"/>
    <dgm:cxn modelId="{3D76C472-2998-4C46-829B-A15364AA7CDD}" type="presParOf" srcId="{9C848207-287D-465A-B6FD-B1391E8BDE31}" destId="{ED959DE0-72FA-4005-B358-8138AEB7AC2D}" srcOrd="0" destOrd="0" presId="urn:microsoft.com/office/officeart/2005/8/layout/lProcess2"/>
    <dgm:cxn modelId="{56903116-07AE-4BDD-A120-820546638ED7}" type="presParOf" srcId="{ED959DE0-72FA-4005-B358-8138AEB7AC2D}" destId="{D2C544AF-45F6-4A19-898F-AECB0E056BC6}" srcOrd="0" destOrd="0" presId="urn:microsoft.com/office/officeart/2005/8/layout/lProcess2"/>
    <dgm:cxn modelId="{36FA28F6-D39F-4347-A6FE-E583D51AA900}" type="presParOf" srcId="{ED959DE0-72FA-4005-B358-8138AEB7AC2D}" destId="{123A52F4-01EA-4077-99BA-5968EAB7B647}" srcOrd="1" destOrd="0" presId="urn:microsoft.com/office/officeart/2005/8/layout/lProcess2"/>
    <dgm:cxn modelId="{48C79C3B-CBE3-4461-9635-6F2D683B70AD}" type="presParOf" srcId="{ED959DE0-72FA-4005-B358-8138AEB7AC2D}" destId="{956D7968-6A5E-4FBF-8F8A-11A024580F70}" srcOrd="2" destOrd="0" presId="urn:microsoft.com/office/officeart/2005/8/layout/lProcess2"/>
    <dgm:cxn modelId="{667BD4D8-2238-4976-B6C3-8662AB6E3891}" type="presParOf" srcId="{956D7968-6A5E-4FBF-8F8A-11A024580F70}" destId="{7452994C-CB28-4339-BCA6-638E078896DF}" srcOrd="0" destOrd="0" presId="urn:microsoft.com/office/officeart/2005/8/layout/lProcess2"/>
    <dgm:cxn modelId="{B5BEF209-EB1F-42E3-996C-2FD8FAA95C78}" type="presParOf" srcId="{7452994C-CB28-4339-BCA6-638E078896DF}" destId="{ECFB5174-F998-42ED-89C7-80A975C6F4E7}" srcOrd="0" destOrd="0" presId="urn:microsoft.com/office/officeart/2005/8/layout/lProcess2"/>
    <dgm:cxn modelId="{8AECAA39-0896-40C4-BADE-EAE56DE06D05}" type="presParOf" srcId="{7452994C-CB28-4339-BCA6-638E078896DF}" destId="{CDD29550-CABF-4DAF-BB70-BFB7F6D83CA6}" srcOrd="1" destOrd="0" presId="urn:microsoft.com/office/officeart/2005/8/layout/lProcess2"/>
    <dgm:cxn modelId="{41543FBE-77B1-4DC3-86A8-2623CA1E8D7C}" type="presParOf" srcId="{7452994C-CB28-4339-BCA6-638E078896DF}" destId="{9B96522A-3E07-4933-81BE-EBA4BAC1B3F4}" srcOrd="2" destOrd="0" presId="urn:microsoft.com/office/officeart/2005/8/layout/lProcess2"/>
    <dgm:cxn modelId="{3DFEA339-45F6-442F-9ACA-790C0B598BCD}" type="presParOf" srcId="{7452994C-CB28-4339-BCA6-638E078896DF}" destId="{7055B495-9D3E-4133-AA7D-981B34FE9A5A}" srcOrd="3" destOrd="0" presId="urn:microsoft.com/office/officeart/2005/8/layout/lProcess2"/>
    <dgm:cxn modelId="{A015E3F5-9790-417A-9724-60BB1CB17607}" type="presParOf" srcId="{7452994C-CB28-4339-BCA6-638E078896DF}" destId="{41FB87CB-8DBA-41EA-9E64-086B1E2FFA6E}" srcOrd="4" destOrd="0" presId="urn:microsoft.com/office/officeart/2005/8/layout/lProcess2"/>
    <dgm:cxn modelId="{F20947A4-BDB2-4B5D-BAB0-7A767BFFA773}" type="presParOf" srcId="{7452994C-CB28-4339-BCA6-638E078896DF}" destId="{9AAB566B-D444-4375-B458-C17A727A9E80}" srcOrd="5" destOrd="0" presId="urn:microsoft.com/office/officeart/2005/8/layout/lProcess2"/>
    <dgm:cxn modelId="{BC0991A5-7F81-4278-9C2B-ED2A70D02058}" type="presParOf" srcId="{7452994C-CB28-4339-BCA6-638E078896DF}" destId="{BAAF3D4C-AB2A-49CC-99AB-736D35AEE9C7}" srcOrd="6" destOrd="0" presId="urn:microsoft.com/office/officeart/2005/8/layout/lProcess2"/>
    <dgm:cxn modelId="{DF26678C-D86E-4AF5-8666-97D28A80F458}" type="presParOf" srcId="{7452994C-CB28-4339-BCA6-638E078896DF}" destId="{88708A75-FFF9-4A26-A8C4-497D5377E219}" srcOrd="7" destOrd="0" presId="urn:microsoft.com/office/officeart/2005/8/layout/lProcess2"/>
    <dgm:cxn modelId="{3DD385D9-BCD3-4EF4-913C-4324A430A7A3}" type="presParOf" srcId="{7452994C-CB28-4339-BCA6-638E078896DF}" destId="{A4DDCB03-24AD-4476-9016-A57BEBF0337B}" srcOrd="8" destOrd="0" presId="urn:microsoft.com/office/officeart/2005/8/layout/lProcess2"/>
    <dgm:cxn modelId="{D7F10705-93E4-4C0F-B46B-81F8FAC78CB0}" type="presParOf" srcId="{7452994C-CB28-4339-BCA6-638E078896DF}" destId="{2177FD32-4BF3-4B33-A807-C16943D72E6D}" srcOrd="9" destOrd="0" presId="urn:microsoft.com/office/officeart/2005/8/layout/lProcess2"/>
    <dgm:cxn modelId="{B6B7AA9F-CE08-40BC-B243-A8E01CD169AA}" type="presParOf" srcId="{7452994C-CB28-4339-BCA6-638E078896DF}" destId="{42675448-3211-4D2E-8C71-5F97CA70FD59}" srcOrd="10" destOrd="0" presId="urn:microsoft.com/office/officeart/2005/8/layout/lProcess2"/>
    <dgm:cxn modelId="{76B97880-1144-4E4D-A9AD-9E8C7841B7FB}" type="presParOf" srcId="{7452994C-CB28-4339-BCA6-638E078896DF}" destId="{FE9FC3A2-84C9-4140-A098-DCB87A76ACEF}" srcOrd="11" destOrd="0" presId="urn:microsoft.com/office/officeart/2005/8/layout/lProcess2"/>
    <dgm:cxn modelId="{52DB2476-2641-4E89-B03A-191106D48011}" type="presParOf" srcId="{7452994C-CB28-4339-BCA6-638E078896DF}" destId="{41F8A879-D468-4231-9D97-47DDC8454FA1}" srcOrd="12" destOrd="0" presId="urn:microsoft.com/office/officeart/2005/8/layout/lProcess2"/>
    <dgm:cxn modelId="{9888045F-0CB5-4875-9FEA-9426AAAD6398}" type="presParOf" srcId="{7452994C-CB28-4339-BCA6-638E078896DF}" destId="{893A127C-F170-4CA4-ABBF-CBFF989C9959}" srcOrd="13" destOrd="0" presId="urn:microsoft.com/office/officeart/2005/8/layout/lProcess2"/>
    <dgm:cxn modelId="{A5226E45-74D6-4B89-91A2-9FF9C3086D1A}" type="presParOf" srcId="{7452994C-CB28-4339-BCA6-638E078896DF}" destId="{F8BE979F-99C9-4FDD-B841-29255290208E}" srcOrd="14" destOrd="0" presId="urn:microsoft.com/office/officeart/2005/8/layout/lProcess2"/>
    <dgm:cxn modelId="{014ACA6B-57CF-4FDA-87BF-78AC84BDD9C6}" type="presParOf" srcId="{7452994C-CB28-4339-BCA6-638E078896DF}" destId="{A1114BDD-4ABC-4FF6-B340-8E469F1346EC}" srcOrd="15" destOrd="0" presId="urn:microsoft.com/office/officeart/2005/8/layout/lProcess2"/>
    <dgm:cxn modelId="{A2B077EE-047B-4A45-A1FC-FD616A6847EE}" type="presParOf" srcId="{7452994C-CB28-4339-BCA6-638E078896DF}" destId="{6638E3C0-FB73-4214-8726-1096509C5850}" srcOrd="16" destOrd="0" presId="urn:microsoft.com/office/officeart/2005/8/layout/lProcess2"/>
    <dgm:cxn modelId="{E1791728-2955-4D6C-9B38-541BF2AB4E14}" type="presParOf" srcId="{7452994C-CB28-4339-BCA6-638E078896DF}" destId="{D23E7956-BF62-414E-8502-476CCE7DD37D}" srcOrd="17" destOrd="0" presId="urn:microsoft.com/office/officeart/2005/8/layout/lProcess2"/>
    <dgm:cxn modelId="{7114E350-1AA2-4608-AC4F-95748DE87683}" type="presParOf" srcId="{7452994C-CB28-4339-BCA6-638E078896DF}" destId="{974ABF91-08BC-4FC8-846A-02F27D5F74A3}" srcOrd="18" destOrd="0" presId="urn:microsoft.com/office/officeart/2005/8/layout/lProcess2"/>
    <dgm:cxn modelId="{A2165206-50EC-4BFF-B3E1-53EB7AE42E07}" type="presParOf" srcId="{7452994C-CB28-4339-BCA6-638E078896DF}" destId="{616CA8B9-8095-4A0E-9DCB-0FC3FF6C2DA7}" srcOrd="19" destOrd="0" presId="urn:microsoft.com/office/officeart/2005/8/layout/lProcess2"/>
    <dgm:cxn modelId="{3B0DCE6F-F02C-4CA7-8455-95FB3FC0E144}" type="presParOf" srcId="{7452994C-CB28-4339-BCA6-638E078896DF}" destId="{6F954B4E-1B7D-4D77-AC82-383D190A5430}" srcOrd="20" destOrd="0" presId="urn:microsoft.com/office/officeart/2005/8/layout/lProcess2"/>
    <dgm:cxn modelId="{1BDD8248-688D-40CE-AF19-2BA19660E3D4}" type="presParOf" srcId="{9C848207-287D-465A-B6FD-B1391E8BDE31}" destId="{D5D2F136-AC73-4077-85E4-DF2F68431637}" srcOrd="1" destOrd="0" presId="urn:microsoft.com/office/officeart/2005/8/layout/lProcess2"/>
    <dgm:cxn modelId="{0ECD70A2-0A5F-4E74-B14B-CD6B3EA1E8CA}" type="presParOf" srcId="{9C848207-287D-465A-B6FD-B1391E8BDE31}" destId="{BFDD2602-C9C1-41F9-922A-02CEF1FC7BB1}" srcOrd="2" destOrd="0" presId="urn:microsoft.com/office/officeart/2005/8/layout/lProcess2"/>
    <dgm:cxn modelId="{80619B5D-B3E6-461C-A1D0-909042F8AA49}" type="presParOf" srcId="{BFDD2602-C9C1-41F9-922A-02CEF1FC7BB1}" destId="{C722140E-03FD-4AD2-97D9-804168192BA9}" srcOrd="0" destOrd="0" presId="urn:microsoft.com/office/officeart/2005/8/layout/lProcess2"/>
    <dgm:cxn modelId="{72240D94-60EF-4B31-97B4-A3233AAD831C}" type="presParOf" srcId="{BFDD2602-C9C1-41F9-922A-02CEF1FC7BB1}" destId="{2880E914-B869-4B25-8E6D-3300E1146171}" srcOrd="1" destOrd="0" presId="urn:microsoft.com/office/officeart/2005/8/layout/lProcess2"/>
    <dgm:cxn modelId="{8C55E340-6E71-4E39-982A-D4F3544A1D22}" type="presParOf" srcId="{BFDD2602-C9C1-41F9-922A-02CEF1FC7BB1}" destId="{47A0EBC1-DFB8-4541-BD32-336248943984}" srcOrd="2" destOrd="0" presId="urn:microsoft.com/office/officeart/2005/8/layout/lProcess2"/>
    <dgm:cxn modelId="{7F23E2DD-3B55-44A1-ABAB-BBCA552025BF}" type="presParOf" srcId="{47A0EBC1-DFB8-4541-BD32-336248943984}" destId="{C1892EEA-4E6A-418C-B31D-67487378242F}" srcOrd="0" destOrd="0" presId="urn:microsoft.com/office/officeart/2005/8/layout/lProcess2"/>
    <dgm:cxn modelId="{DE716A1E-200C-458D-B87F-AD88C3A234C8}" type="presParOf" srcId="{C1892EEA-4E6A-418C-B31D-67487378242F}" destId="{2E80D551-28AD-4C50-9444-895EEF3BF89E}" srcOrd="0" destOrd="0" presId="urn:microsoft.com/office/officeart/2005/8/layout/lProcess2"/>
    <dgm:cxn modelId="{17F97655-2618-407F-86C6-AF49B7583443}" type="presParOf" srcId="{C1892EEA-4E6A-418C-B31D-67487378242F}" destId="{90855A7D-6D7A-4EB2-9095-36ACEA5ABB2A}" srcOrd="1" destOrd="0" presId="urn:microsoft.com/office/officeart/2005/8/layout/lProcess2"/>
    <dgm:cxn modelId="{BF745109-C094-4CAF-87F1-E82C1403F91B}" type="presParOf" srcId="{C1892EEA-4E6A-418C-B31D-67487378242F}" destId="{9F46EE62-D4BE-4725-8A55-40B695B7A7B1}" srcOrd="2" destOrd="0" presId="urn:microsoft.com/office/officeart/2005/8/layout/lProcess2"/>
    <dgm:cxn modelId="{FB76B71D-8854-431F-A9C2-5833E9FD2DD6}" type="presParOf" srcId="{C1892EEA-4E6A-418C-B31D-67487378242F}" destId="{62E241AF-E08D-45BD-843C-CB16B86FE00F}" srcOrd="3" destOrd="0" presId="urn:microsoft.com/office/officeart/2005/8/layout/lProcess2"/>
    <dgm:cxn modelId="{4453CFE6-3204-4F24-9EBF-11AE74DC0EB8}" type="presParOf" srcId="{C1892EEA-4E6A-418C-B31D-67487378242F}" destId="{1CA1CC2E-C611-459F-803E-CCD1567D26D1}" srcOrd="4" destOrd="0" presId="urn:microsoft.com/office/officeart/2005/8/layout/lProcess2"/>
    <dgm:cxn modelId="{1CE64789-95A8-498A-8415-9F4847FF9498}" type="presParOf" srcId="{9C848207-287D-465A-B6FD-B1391E8BDE31}" destId="{1E85C1D0-FD40-4364-8A8D-780A72DABE06}" srcOrd="3" destOrd="0" presId="urn:microsoft.com/office/officeart/2005/8/layout/lProcess2"/>
    <dgm:cxn modelId="{B2C64B40-5D35-4D3C-B942-B57F3466EE0F}" type="presParOf" srcId="{9C848207-287D-465A-B6FD-B1391E8BDE31}" destId="{C1812DE0-44D2-4982-8133-690210FD54CE}" srcOrd="4" destOrd="0" presId="urn:microsoft.com/office/officeart/2005/8/layout/lProcess2"/>
    <dgm:cxn modelId="{A68A7F50-1760-4D5B-B5FB-87A623BE3894}" type="presParOf" srcId="{C1812DE0-44D2-4982-8133-690210FD54CE}" destId="{6F62EE7F-CFF6-4DD6-B1F3-B61F16AE9C88}" srcOrd="0" destOrd="0" presId="urn:microsoft.com/office/officeart/2005/8/layout/lProcess2"/>
    <dgm:cxn modelId="{08F75EC7-38EA-4813-B86C-F6819F11B39E}" type="presParOf" srcId="{C1812DE0-44D2-4982-8133-690210FD54CE}" destId="{5CBF4B0F-DD7E-45BB-9821-03DFC48E1B36}" srcOrd="1" destOrd="0" presId="urn:microsoft.com/office/officeart/2005/8/layout/lProcess2"/>
    <dgm:cxn modelId="{7AB53D6B-D19F-4EFD-8B3F-4E72D0CC034F}" type="presParOf" srcId="{C1812DE0-44D2-4982-8133-690210FD54CE}" destId="{D0AA5FA3-F6D5-4E2C-9AEF-D4AAEB36A319}" srcOrd="2" destOrd="0" presId="urn:microsoft.com/office/officeart/2005/8/layout/lProcess2"/>
    <dgm:cxn modelId="{5B794E39-ABBA-4889-A2C3-B47325EA867C}" type="presParOf" srcId="{D0AA5FA3-F6D5-4E2C-9AEF-D4AAEB36A319}" destId="{0C77756C-0185-4713-8F61-695EB2500CB6}" srcOrd="0" destOrd="0" presId="urn:microsoft.com/office/officeart/2005/8/layout/lProcess2"/>
    <dgm:cxn modelId="{10A4A4E3-DAFA-498E-8799-C73568C8A6F5}" type="presParOf" srcId="{0C77756C-0185-4713-8F61-695EB2500CB6}" destId="{04AD9100-1360-495F-A88F-8DF74D686DBD}" srcOrd="0" destOrd="0" presId="urn:microsoft.com/office/officeart/2005/8/layout/lProcess2"/>
    <dgm:cxn modelId="{F2522DD2-3F14-4A4E-8ADB-EBCAD80C5782}" type="presParOf" srcId="{0C77756C-0185-4713-8F61-695EB2500CB6}" destId="{07E20075-AC12-4DEE-A474-BA8DC88C80E6}" srcOrd="1" destOrd="0" presId="urn:microsoft.com/office/officeart/2005/8/layout/lProcess2"/>
    <dgm:cxn modelId="{A30D8483-45B6-4F96-91C4-A18AF09DFCAB}" type="presParOf" srcId="{0C77756C-0185-4713-8F61-695EB2500CB6}" destId="{52D989B9-A038-4296-BDA9-CA7D0048E250}" srcOrd="2" destOrd="0" presId="urn:microsoft.com/office/officeart/2005/8/layout/lProcess2"/>
    <dgm:cxn modelId="{8F977974-3ADB-432C-9446-CC29234BDAB7}" type="presParOf" srcId="{0C77756C-0185-4713-8F61-695EB2500CB6}" destId="{C0E42B8E-21CF-45E8-9CD9-C2B2EEE4DE12}" srcOrd="3" destOrd="0" presId="urn:microsoft.com/office/officeart/2005/8/layout/lProcess2"/>
    <dgm:cxn modelId="{83E94293-817E-4278-8433-96D1C35174B8}" type="presParOf" srcId="{0C77756C-0185-4713-8F61-695EB2500CB6}" destId="{65155842-38EC-452B-9EBB-4E03643FAB11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t" anchorCtr="0" compatLnSpc="1">
            <a:prstTxWarp prst="textNoShape">
              <a:avLst/>
            </a:prstTxWarp>
          </a:bodyPr>
          <a:lstStyle>
            <a:lvl1pPr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9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t" anchorCtr="0" compatLnSpc="1">
            <a:prstTxWarp prst="textNoShape">
              <a:avLst/>
            </a:prstTxWarp>
          </a:bodyPr>
          <a:lstStyle>
            <a:lvl1pPr algn="r"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b" anchorCtr="0" compatLnSpc="1">
            <a:prstTxWarp prst="textNoShape">
              <a:avLst/>
            </a:prstTxWarp>
          </a:bodyPr>
          <a:lstStyle>
            <a:lvl1pPr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9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5" tIns="45153" rIns="90305" bIns="45153" numCol="1" anchor="b" anchorCtr="0" compatLnSpc="1">
            <a:prstTxWarp prst="textNoShape">
              <a:avLst/>
            </a:prstTxWarp>
          </a:bodyPr>
          <a:lstStyle>
            <a:lvl1pPr algn="r" defTabSz="900869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F37EE2F-1D16-4525-938F-BFD8D3D957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3959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>
            <a:lvl1pPr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2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>
            <a:lvl1pPr algn="r"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690824"/>
            <a:ext cx="5435600" cy="44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b" anchorCtr="0" compatLnSpc="1">
            <a:prstTxWarp prst="textNoShape">
              <a:avLst/>
            </a:prstTxWarp>
          </a:bodyPr>
          <a:lstStyle>
            <a:lvl1pPr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376909"/>
            <a:ext cx="2946400" cy="49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45" tIns="47623" rIns="95245" bIns="47623" numCol="1" anchor="b" anchorCtr="0" compatLnSpc="1">
            <a:prstTxWarp prst="textNoShape">
              <a:avLst/>
            </a:prstTxWarp>
          </a:bodyPr>
          <a:lstStyle>
            <a:lvl1pPr algn="r" defTabSz="952783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810BDBA-5C37-4CFD-A1DB-1F0DE263F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44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95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fld id="{E41BC342-E225-4FE2-BDC1-9C27FD7C5FC2}" type="slidenum">
              <a:rPr lang="ru-RU" altLang="ru-RU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433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46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fld id="{FAF32443-3AE4-4838-BF7C-72C8DAD0A1F4}" type="slidenum">
              <a:rPr lang="ru-RU" altLang="ru-RU" smtClean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883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C465-7B81-4108-98E4-3D174DBA2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EB330-8D57-4037-AD6F-B1B13D355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085975" y="6362700"/>
            <a:ext cx="682783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38F72-4EF6-42D3-AA9E-7D5776749D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E234A-5119-47F4-A32A-C3EDE3E4D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47241-B2EE-449C-99A0-301A05CB9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42519-DF5C-438E-B0DB-ED3D7C4F0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1A9F1-0700-4B69-A25F-E3B5E7238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36CF2-06A6-4CDA-9077-75368B483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B9D6F-A76A-45E3-95DA-7D756FFE03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8B200-D775-429E-A319-972F21DDE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C0E67-B9FD-43EA-BE9A-7DE8878CB6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</p:spTree>
  </p:cSld>
  <p:clrMapOvr>
    <a:masterClrMapping/>
  </p:clrMapOvr>
  <p:transition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279FE-A008-4FE7-BFCB-B6AE94A20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4B94D-D3A6-4852-9A47-71507E196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8ABED-2839-4FC6-8130-609FD5E8B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43A2E-B45F-4433-85DD-2411BC091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8DA3D-4B85-4A5E-9E30-3FA805D12F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8C5A-D45B-4DD1-A8B6-7A1392AB3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A40B7-2BA5-48F1-8674-42C0A29D17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06C6-895E-4A56-9F47-C7B0BFF986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71884-924A-4780-992E-F0AD1B1B17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13C83-5DCE-4A66-A8EA-6B5F9CBCFD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68D16-B565-4CCD-9B0C-868855AD1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98483-14AF-4CBC-8BE4-BA15A71785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00FA7-6FC5-4685-BEFE-169458EDC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A9A8A-2916-4A2F-8034-E2E7E53628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079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7FD2-7F9F-4889-9642-DA4426B7E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5A3A6-8700-41D5-AC62-947E4CB565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48782-2CB8-4D64-A823-75BA46959D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6588A-1D7E-435E-BAA5-922C97D4C4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0C49B-254D-4411-97C4-34E0E005D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49ED7-510F-4BF9-874F-5F6527D3A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6214-3465-4616-B067-46A9A5A89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159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159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D0DDB-7DF5-42E9-8A7E-E9F62656FB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23696-FD96-47E6-A8EE-4FAF59D28D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1EBA-FE71-4D52-AA63-E42CB06C78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FBCC5-E35A-4682-ACD5-F10E0895F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044575" y="1082675"/>
            <a:ext cx="892175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B04A9-5AA5-4A71-976E-DF752E410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593D-E24F-41AF-88F0-D39794CEAE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865D5-9365-482E-8BCF-CE89B7A43A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A74DA-F958-4246-9C6F-823835EE8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EB376-53C4-406C-8768-2A97A5923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18FED-BB87-4234-938E-0F520B0B1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7C7A5-2782-4AFD-912C-FD9F403DA3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08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08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89CFC-A69A-40CA-B3A9-43B5FFA47E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3565-425A-4AE4-B50C-48D7853B3A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D93A7-3C05-40BC-BE29-F7AA930B2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0DE17-2CE6-41E3-B85A-1E4278175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100138"/>
            <a:ext cx="1452563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1100138"/>
            <a:ext cx="1454150" cy="5226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07C65-B8A0-4C61-AD9D-94E84CF90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29080-8A5D-4760-9434-D43AA00D8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E4E47-061E-451D-9581-22C8DE130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A9B1-DBF3-442A-B0BE-A714230C9F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7B0E00-0F80-4E40-BC8A-211C153162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0459D-E267-4EAC-A0CD-D7D85C1D2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BB8C2-38DE-4BFC-96CA-029DB6BAB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326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326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6E6B2-9152-430E-B6B4-FBB68C3722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wip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20725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99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399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68" name="Rectangle 8"/>
          <p:cNvSpPr>
            <a:spLocks noChangeArrowheads="1"/>
          </p:cNvSpPr>
          <p:nvPr/>
        </p:nvSpPr>
        <p:spPr bwMode="auto">
          <a:xfrm>
            <a:off x="1943100" y="0"/>
            <a:ext cx="5246739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05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99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r>
              <a:rPr lang="en-US"/>
              <a:t>&lt;#&gt;</a:t>
            </a:r>
            <a:endParaRPr lang="ru-RU"/>
          </a:p>
        </p:txBody>
      </p:sp>
      <p:sp>
        <p:nvSpPr>
          <p:cNvPr id="399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399374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99375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2060" name="Picture 16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53300" y="120650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/>
          <p:cNvPicPr>
            <a:picLocks/>
          </p:cNvPicPr>
          <p:nvPr userDrawn="1"/>
        </p:nvPicPr>
        <p:blipFill rotWithShape="1">
          <a:blip r:embed="rId14" cstate="print">
            <a:clrChange>
              <a:clrFrom>
                <a:srgbClr val="0072C5"/>
              </a:clrFrom>
              <a:clrTo>
                <a:srgbClr val="0072C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2"/>
          <a:stretch/>
        </p:blipFill>
        <p:spPr>
          <a:xfrm>
            <a:off x="204788" y="49213"/>
            <a:ext cx="1397997" cy="9604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92" r:id="rId1"/>
    <p:sldLayoutId id="2147485191" r:id="rId2"/>
    <p:sldLayoutId id="2147485190" r:id="rId3"/>
    <p:sldLayoutId id="2147485189" r:id="rId4"/>
    <p:sldLayoutId id="2147485188" r:id="rId5"/>
    <p:sldLayoutId id="2147485187" r:id="rId6"/>
    <p:sldLayoutId id="2147485186" r:id="rId7"/>
    <p:sldLayoutId id="2147485185" r:id="rId8"/>
    <p:sldLayoutId id="2147485184" r:id="rId9"/>
    <p:sldLayoutId id="2147485183" r:id="rId10"/>
    <p:sldLayoutId id="2147485182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/>
        </p:nvSpPr>
        <p:spPr bwMode="auto">
          <a:xfrm>
            <a:off x="1939925" y="2606675"/>
            <a:ext cx="7204075" cy="3713163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69316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69317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69318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2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2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080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96A3EDFB-7C73-4A0F-8655-3805749C1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693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Открытое акционерное общество «Газпром промгаз»</a:t>
            </a:r>
          </a:p>
        </p:txBody>
      </p:sp>
      <p:sp>
        <p:nvSpPr>
          <p:cNvPr id="269333" name="Line 2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69334" name="Line 2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3085" name="Picture 23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02" r:id="rId1"/>
    <p:sldLayoutId id="2147485280" r:id="rId2"/>
    <p:sldLayoutId id="2147485201" r:id="rId3"/>
    <p:sldLayoutId id="2147485200" r:id="rId4"/>
    <p:sldLayoutId id="2147485199" r:id="rId5"/>
    <p:sldLayoutId id="2147485198" r:id="rId6"/>
    <p:sldLayoutId id="2147485197" r:id="rId7"/>
    <p:sldLayoutId id="2147485196" r:id="rId8"/>
    <p:sldLayoutId id="2147485195" r:id="rId9"/>
    <p:sldLayoutId id="2147485194" r:id="rId10"/>
    <p:sldLayoutId id="2147485193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0355" name="Rectangle 19"/>
          <p:cNvSpPr>
            <a:spLocks noChangeArrowheads="1"/>
          </p:cNvSpPr>
          <p:nvPr/>
        </p:nvSpPr>
        <p:spPr bwMode="auto">
          <a:xfrm>
            <a:off x="0" y="2605088"/>
            <a:ext cx="9144000" cy="37131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034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034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034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034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4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4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410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0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187F1EC9-A905-47AF-B40D-A8A168D42E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0351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56" name="Line 20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0357" name="Line 21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4110" name="Picture 23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13" r:id="rId1"/>
    <p:sldLayoutId id="2147485212" r:id="rId2"/>
    <p:sldLayoutId id="2147485211" r:id="rId3"/>
    <p:sldLayoutId id="2147485210" r:id="rId4"/>
    <p:sldLayoutId id="2147485209" r:id="rId5"/>
    <p:sldLayoutId id="2147485208" r:id="rId6"/>
    <p:sldLayoutId id="2147485207" r:id="rId7"/>
    <p:sldLayoutId id="2147485206" r:id="rId8"/>
    <p:sldLayoutId id="2147485205" r:id="rId9"/>
    <p:sldLayoutId id="2147485204" r:id="rId10"/>
    <p:sldLayoutId id="2147485203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71383" name="Rectangle 23"/>
          <p:cNvSpPr>
            <a:spLocks noChangeArrowheads="1"/>
          </p:cNvSpPr>
          <p:nvPr/>
        </p:nvSpPr>
        <p:spPr bwMode="auto">
          <a:xfrm>
            <a:off x="0" y="2159000"/>
            <a:ext cx="9144000" cy="4160838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5124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1364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1365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1366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136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6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6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5128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13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2B0153B8-F8CD-4F1F-8E5B-3B54BA901F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137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1375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84" name="Line 2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1385" name="Line 2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5134" name="Picture 26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24" r:id="rId1"/>
    <p:sldLayoutId id="2147485223" r:id="rId2"/>
    <p:sldLayoutId id="2147485222" r:id="rId3"/>
    <p:sldLayoutId id="2147485221" r:id="rId4"/>
    <p:sldLayoutId id="2147485220" r:id="rId5"/>
    <p:sldLayoutId id="2147485219" r:id="rId6"/>
    <p:sldLayoutId id="2147485218" r:id="rId7"/>
    <p:sldLayoutId id="2147485217" r:id="rId8"/>
    <p:sldLayoutId id="2147485216" r:id="rId9"/>
    <p:sldLayoutId id="2147485215" r:id="rId10"/>
    <p:sldLayoutId id="2147485214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ChangeArrowheads="1"/>
          </p:cNvSpPr>
          <p:nvPr/>
        </p:nvSpPr>
        <p:spPr bwMode="auto">
          <a:xfrm>
            <a:off x="1935163" y="1077913"/>
            <a:ext cx="7208837" cy="5262562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238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238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239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2391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392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393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61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82675"/>
            <a:ext cx="1936750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2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89A75E73-FC18-41E2-90B1-9636C8521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239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2399" name="Rectangle 15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401" name="Line 17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2402" name="Line 18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6158" name="Picture 20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35" r:id="rId1"/>
    <p:sldLayoutId id="2147485234" r:id="rId2"/>
    <p:sldLayoutId id="2147485233" r:id="rId3"/>
    <p:sldLayoutId id="2147485232" r:id="rId4"/>
    <p:sldLayoutId id="2147485231" r:id="rId5"/>
    <p:sldLayoutId id="2147485230" r:id="rId6"/>
    <p:sldLayoutId id="2147485229" r:id="rId7"/>
    <p:sldLayoutId id="2147485228" r:id="rId8"/>
    <p:sldLayoutId id="2147485227" r:id="rId9"/>
    <p:sldLayoutId id="2147485226" r:id="rId10"/>
    <p:sldLayoutId id="2147485225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3057525" y="1087438"/>
            <a:ext cx="6086475" cy="525145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275460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5461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275462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275463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65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717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17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00138"/>
            <a:ext cx="3059113" cy="522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</a:t>
            </a:r>
          </a:p>
          <a:p>
            <a:pPr lvl="0"/>
            <a:r>
              <a:rPr lang="ru-RU" smtClean="0"/>
              <a:t>текста</a:t>
            </a:r>
          </a:p>
        </p:txBody>
      </p:sp>
      <p:sp>
        <p:nvSpPr>
          <p:cNvPr id="2754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/>
            </a:lvl1pPr>
          </a:lstStyle>
          <a:p>
            <a:pPr>
              <a:defRPr/>
            </a:pPr>
            <a:fld id="{7045C04F-2B28-481C-A68A-D848A36A1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5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27547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7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27547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7182" name="Picture 19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46" r:id="rId1"/>
    <p:sldLayoutId id="2147485245" r:id="rId2"/>
    <p:sldLayoutId id="2147485244" r:id="rId3"/>
    <p:sldLayoutId id="2147485243" r:id="rId4"/>
    <p:sldLayoutId id="2147485242" r:id="rId5"/>
    <p:sldLayoutId id="2147485241" r:id="rId6"/>
    <p:sldLayoutId id="2147485240" r:id="rId7"/>
    <p:sldLayoutId id="2147485239" r:id="rId8"/>
    <p:sldLayoutId id="2147485238" r:id="rId9"/>
    <p:sldLayoutId id="2147485237" r:id="rId10"/>
    <p:sldLayoutId id="2147485236" r:id="rId11"/>
  </p:sldLayoutIdLst>
  <p:transition>
    <p:wipe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67621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67622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  <p:sp>
          <p:nvSpPr>
            <p:cNvPr id="367623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>
                <a:defRPr/>
              </a:pPr>
              <a:endParaRPr lang="ru-RU" sz="1700"/>
            </a:p>
          </p:txBody>
        </p:sp>
      </p:grpSp>
      <p:sp>
        <p:nvSpPr>
          <p:cNvPr id="367624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25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26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819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6762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636270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>
              <a:defRPr/>
            </a:pPr>
            <a:r>
              <a:rPr lang="ru-RU"/>
              <a:t>НАЗВАНИЕ ПРЕЗЕНТАЦИИ</a:t>
            </a:r>
          </a:p>
        </p:txBody>
      </p:sp>
      <p:sp>
        <p:nvSpPr>
          <p:cNvPr id="367630" name="Rectangle 14"/>
          <p:cNvSpPr>
            <a:spLocks noChangeArrowheads="1"/>
          </p:cNvSpPr>
          <p:nvPr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32" name="Line 16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367633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8204" name="Picture 18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57" r:id="rId1"/>
    <p:sldLayoutId id="2147485256" r:id="rId2"/>
    <p:sldLayoutId id="2147485255" r:id="rId3"/>
    <p:sldLayoutId id="2147485254" r:id="rId4"/>
    <p:sldLayoutId id="2147485253" r:id="rId5"/>
    <p:sldLayoutId id="2147485252" r:id="rId6"/>
    <p:sldLayoutId id="2147485251" r:id="rId7"/>
    <p:sldLayoutId id="2147485250" r:id="rId8"/>
    <p:sldLayoutId id="2147485249" r:id="rId9"/>
    <p:sldLayoutId id="2147485248" r:id="rId10"/>
    <p:sldLayoutId id="2147485247" r:id="rId11"/>
  </p:sldLayoutIdLst>
  <p:transition>
    <p:wipe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8" name="Rectangle 30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0" y="6313488"/>
            <a:ext cx="9144000" cy="544512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41" name="Line 33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sp>
        <p:nvSpPr>
          <p:cNvPr id="171042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defRPr/>
            </a:pPr>
            <a:endParaRPr lang="ru-RU" sz="1700"/>
          </a:p>
        </p:txBody>
      </p:sp>
      <p:pic>
        <p:nvPicPr>
          <p:cNvPr id="9225" name="Picture 35" descr="TransGazKaza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8275" y="128588"/>
            <a:ext cx="1560513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68" r:id="rId1"/>
    <p:sldLayoutId id="2147485267" r:id="rId2"/>
    <p:sldLayoutId id="2147485266" r:id="rId3"/>
    <p:sldLayoutId id="2147485265" r:id="rId4"/>
    <p:sldLayoutId id="2147485264" r:id="rId5"/>
    <p:sldLayoutId id="2147485263" r:id="rId6"/>
    <p:sldLayoutId id="2147485262" r:id="rId7"/>
    <p:sldLayoutId id="2147485261" r:id="rId8"/>
    <p:sldLayoutId id="2147485260" r:id="rId9"/>
    <p:sldLayoutId id="2147485259" r:id="rId10"/>
    <p:sldLayoutId id="2147485258" r:id="rId11"/>
  </p:sldLayoutIdLst>
  <p:transition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 bwMode="auto">
          <a:xfrm>
            <a:off x="741216" y="2109338"/>
            <a:ext cx="8011486" cy="1778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Обоснование стоимости мероприятий, предусмотренных Схемой теплоснабжения Санкт-Петербурга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1"/>
          <p:cNvSpPr txBox="1">
            <a:spLocks/>
          </p:cNvSpPr>
          <p:nvPr/>
        </p:nvSpPr>
        <p:spPr bwMode="auto">
          <a:xfrm>
            <a:off x="4934465" y="4440193"/>
            <a:ext cx="3818237" cy="1140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6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ru-RU" sz="2000" kern="0" dirty="0" smtClean="0">
                <a:solidFill>
                  <a:schemeClr val="tx1"/>
                </a:solidFill>
              </a:rPr>
              <a:t>Докладчик Дяченко А.С.</a:t>
            </a:r>
            <a:endParaRPr lang="ru-RU" sz="2000" kern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5230491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Методические подходы обработки статистической информации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10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9625" y="1328712"/>
            <a:ext cx="8337176" cy="386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Принятые методические подходы обработки статистической информации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1. В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методике в полной мере применяется </a:t>
            </a:r>
            <a:r>
              <a:rPr lang="ru-RU" sz="1600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 </a:t>
            </a:r>
            <a:r>
              <a:rPr lang="ru-RU" sz="1600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аппроксимации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данных, поскольку данные по стоимости нового строительства и реконструкции (модернизации) котлов, агрегатов, важнейших групп вспомогательного оборудования получены из вышеуказанных источников не по всей анализируемой линейке тепловых мощностей.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2. Определение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рекомендуемых значений удельных стоимостей строительства новых котельных различных мощностей осуществляется на основании применения </a:t>
            </a:r>
            <a:r>
              <a:rPr lang="ru-RU" sz="1600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метода определения средневзвешенного значения удельных </a:t>
            </a:r>
            <a:r>
              <a:rPr lang="ru-RU" sz="1600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стоимостей</a:t>
            </a:r>
            <a:r>
              <a:rPr lang="ru-RU" sz="1600" dirty="0" smtClean="0"/>
              <a:t>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89065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11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инвестиционного мероприятия 1. Новое строительство блок-модульных газовых котельных высокой заводской готовности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232228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0" y="-23884"/>
            <a:ext cx="5185223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Объем капитальных затрат, включаемых в расчет удельной стоимости газовых котельных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12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8074" y="1117371"/>
            <a:ext cx="8337176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Капитальные затраты,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ВКЛЮЧАЕМЫЕ в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расчет удельной стоимости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блок-модульных газовых котельных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затраты на подготовку территории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проектно-изыскательские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оборудование котельной в максимальной комплектации;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дымовая труба;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строительно-монтажные работы;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пусконаладочные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благоустройство и озеленение территории;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временные здания и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сооружения.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Капитальные затраты, </a:t>
            </a: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НЕ ВКЛЮЧАЕМЫЕ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 расчет удельной стоимости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блок-модульных газовых котельных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внешние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сети электроснабжения;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наружные сети и сооружения водоснабжения, канализации, тепло- и газоснабжения;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прочие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и затраты, в том числе присоединение к электрическим сетям региональной электросетевой организации;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технический надзор;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непредвиденные расходы. </a:t>
            </a:r>
          </a:p>
        </p:txBody>
      </p:sp>
    </p:spTree>
    <p:extLst>
      <p:ext uri="{BB962C8B-B14F-4D97-AF65-F5344CB8AC3E}">
        <p14:creationId xmlns:p14="http://schemas.microsoft.com/office/powerpoint/2010/main" val="708364655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C7C3DAE-A012-493D-B1E9-56D691EEFE83}" type="slidenum">
              <a:rPr lang="ru-RU" smtClean="0">
                <a:solidFill>
                  <a:srgbClr val="FFFFFF"/>
                </a:solidFill>
              </a:rPr>
              <a:pPr algn="ctr"/>
              <a:t>13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919004" y="159026"/>
            <a:ext cx="5328863" cy="757238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>
                <a:latin typeface="Arial" charset="0"/>
                <a:cs typeface="Arial" charset="0"/>
              </a:rPr>
              <a:t>Оценка стоимости строительства блок-модульных котельных высокой </a:t>
            </a:r>
            <a:r>
              <a:rPr lang="ru-RU" sz="1800" b="1" dirty="0" smtClean="0">
                <a:latin typeface="Arial" charset="0"/>
                <a:cs typeface="Arial" charset="0"/>
              </a:rPr>
              <a:t/>
            </a:r>
            <a:br>
              <a:rPr lang="ru-RU" sz="1800" b="1" dirty="0" smtClean="0">
                <a:latin typeface="Arial" charset="0"/>
                <a:cs typeface="Arial" charset="0"/>
              </a:rPr>
            </a:br>
            <a:r>
              <a:rPr lang="ru-RU" sz="1800" b="1" dirty="0" smtClean="0">
                <a:latin typeface="Arial" charset="0"/>
                <a:cs typeface="Arial" charset="0"/>
              </a:rPr>
              <a:t>заводской </a:t>
            </a:r>
            <a:r>
              <a:rPr lang="ru-RU" sz="1800" b="1" dirty="0">
                <a:latin typeface="Arial" charset="0"/>
                <a:cs typeface="Arial" charset="0"/>
              </a:rPr>
              <a:t>готовности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204788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>
                <a:solidFill>
                  <a:srgbClr val="FFFFFF"/>
                </a:solidFill>
              </a:rPr>
              <a:t>Стоимость поставки модулей высокой заводской готовности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241787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>
                <a:solidFill>
                  <a:srgbClr val="FFFFFF"/>
                </a:solidFill>
              </a:rPr>
              <a:t>Стоимость подключения к сетям газоснабжения, электроснабжения, водоснабжения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6278786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>
                <a:solidFill>
                  <a:srgbClr val="FFFFFF"/>
                </a:solidFill>
              </a:rPr>
              <a:t>Стоимость приобретения (аренды) земельного участка</a:t>
            </a:r>
          </a:p>
        </p:txBody>
      </p:sp>
      <p:sp>
        <p:nvSpPr>
          <p:cNvPr id="25" name="Скругленный прямоугольник 6"/>
          <p:cNvSpPr>
            <a:spLocks noChangeArrowheads="1"/>
          </p:cNvSpPr>
          <p:nvPr/>
        </p:nvSpPr>
        <p:spPr bwMode="auto">
          <a:xfrm>
            <a:off x="257593" y="3774315"/>
            <a:ext cx="8704493" cy="47154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Укрупненные данные ведущих ТСО СПб и ЛО (ГУП «ТЭК СПб», ООО «</a:t>
            </a:r>
            <a:r>
              <a:rPr lang="ru-RU" sz="1050" dirty="0" err="1">
                <a:solidFill>
                  <a:prstClr val="black"/>
                </a:solidFill>
              </a:rPr>
              <a:t>Петербургтеплоэнерго</a:t>
            </a:r>
            <a:r>
              <a:rPr lang="ru-RU" sz="1050" dirty="0">
                <a:solidFill>
                  <a:prstClr val="black"/>
                </a:solidFill>
              </a:rPr>
              <a:t>», ООО «ТЕПЛОЭНЕРГО») по удельным показателям стоимости строительства источников тепловой энергии (стоимость единицы мощности источника в зависимости от диапазона мощности)</a:t>
            </a:r>
          </a:p>
        </p:txBody>
      </p:sp>
      <p:sp>
        <p:nvSpPr>
          <p:cNvPr id="26" name="Скругленный прямоугольник 6"/>
          <p:cNvSpPr>
            <a:spLocks noChangeArrowheads="1"/>
          </p:cNvSpPr>
          <p:nvPr/>
        </p:nvSpPr>
        <p:spPr bwMode="auto">
          <a:xfrm>
            <a:off x="257593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Технико-коммерческая информация поставщиков блок-модульных котельных</a:t>
            </a:r>
          </a:p>
        </p:txBody>
      </p:sp>
      <p:sp>
        <p:nvSpPr>
          <p:cNvPr id="27" name="Скругленный прямоугольник 6"/>
          <p:cNvSpPr>
            <a:spLocks noChangeArrowheads="1"/>
          </p:cNvSpPr>
          <p:nvPr/>
        </p:nvSpPr>
        <p:spPr bwMode="auto">
          <a:xfrm>
            <a:off x="257593" y="5001229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Технико-коммерческая информация поставщиков оборудования блок-модульных котельных (котлы, насосы, ТП)</a:t>
            </a:r>
          </a:p>
        </p:txBody>
      </p:sp>
      <p:sp>
        <p:nvSpPr>
          <p:cNvPr id="28" name="Скругленный прямоугольник 6"/>
          <p:cNvSpPr>
            <a:spLocks noChangeArrowheads="1"/>
          </p:cNvSpPr>
          <p:nvPr/>
        </p:nvSpPr>
        <p:spPr bwMode="auto">
          <a:xfrm>
            <a:off x="3241787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Тарифы на подключение к сетям газоснабжения, электроснабжения, водоснабжения </a:t>
            </a:r>
          </a:p>
        </p:txBody>
      </p:sp>
      <p:sp>
        <p:nvSpPr>
          <p:cNvPr id="29" name="Скругленный прямоугольник 6"/>
          <p:cNvSpPr>
            <a:spLocks noChangeArrowheads="1"/>
          </p:cNvSpPr>
          <p:nvPr/>
        </p:nvSpPr>
        <p:spPr bwMode="auto">
          <a:xfrm>
            <a:off x="3268189" y="4973808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Нормативы потребления топлива, электроэнергии воды</a:t>
            </a:r>
          </a:p>
        </p:txBody>
      </p:sp>
      <p:sp>
        <p:nvSpPr>
          <p:cNvPr id="30" name="Скругленный прямоугольник 6"/>
          <p:cNvSpPr>
            <a:spLocks noChangeArrowheads="1"/>
          </p:cNvSpPr>
          <p:nvPr/>
        </p:nvSpPr>
        <p:spPr bwMode="auto">
          <a:xfrm>
            <a:off x="6331591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Стоимость приобретения (аренды) земельного участка</a:t>
            </a:r>
          </a:p>
        </p:txBody>
      </p:sp>
      <p:sp>
        <p:nvSpPr>
          <p:cNvPr id="31" name="Скругленный прямоугольник 6"/>
          <p:cNvSpPr>
            <a:spLocks noChangeArrowheads="1"/>
          </p:cNvSpPr>
          <p:nvPr/>
        </p:nvSpPr>
        <p:spPr bwMode="auto">
          <a:xfrm>
            <a:off x="6331591" y="5001229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Нормативы по размещению объектов теплоснабжения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915257" y="2649611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accent5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257" y="2649611"/>
                <a:ext cx="29976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0408" r="-20408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50375" y="2649610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400" dirty="0">
                  <a:solidFill>
                    <a:schemeClr val="accent5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0375" y="2649610"/>
                <a:ext cx="29976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20408" r="-20408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Прямоугольник 15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46312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1" y="-94130"/>
            <a:ext cx="5302918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рекомендуемых значений удельных стоимостей НОВОГО СТРОИТЕЛЬСТВА блочно-модульных водогрейных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котельных</a:t>
            </a:r>
            <a:endParaRPr lang="ru-RU" sz="1800" b="1" kern="1200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14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97707"/>
              </p:ext>
            </p:extLst>
          </p:nvPr>
        </p:nvGraphicFramePr>
        <p:xfrm>
          <a:off x="122216" y="1113387"/>
          <a:ext cx="8833526" cy="5181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26655"/>
                <a:gridCol w="1210235"/>
                <a:gridCol w="1277470"/>
                <a:gridCol w="1277471"/>
                <a:gridCol w="1358153"/>
                <a:gridCol w="1462422"/>
                <a:gridCol w="1321120"/>
              </a:tblGrid>
              <a:tr h="16363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газовых котельных, МВт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Значения удельных стоимостей нового строительства газовых котельных, млн. руб./МВт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Рекомендуемая  удельная стоимость нового строительства газовых котельных, млн. руб./МВт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9949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производителей котельных (max комплектация)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теплоснабжающих организаций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схем теплоснабжения крупных городов РФ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единой информационной системы в сфере гос. закупок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ООО "</a:t>
                      </a:r>
                      <a:r>
                        <a:rPr lang="ru-RU" sz="10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АвангардСтройТрест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3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ПРИНЯТЫЕ ВЕСА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</a:tr>
              <a:tr h="2045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33,79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19,35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19,89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37,88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31,83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25,59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34,15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29,04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20,88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32,48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34,35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24,44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17,67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25,41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33,09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23,92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20,50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27,31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12,04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12,16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22,56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9,28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24,78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14,19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19,99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14,65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4,64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13,64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13,92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11,35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10,59</a:t>
                      </a:r>
                      <a:endParaRPr lang="ru-RU" sz="10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15,21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10,05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6,84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10,36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14,39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9,14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6,78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13,66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8,72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8,39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7,98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7,69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11,85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8,81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5,25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11,34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8,16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  <a:tr h="1718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15-20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6,11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7,27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10,86</a:t>
                      </a:r>
                      <a:endParaRPr lang="ru-RU" sz="10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7,02</a:t>
                      </a:r>
                      <a:endParaRPr lang="ru-RU" sz="10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9224" marR="1922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614496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7777" y="141441"/>
            <a:ext cx="5412907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рекомендуемых значений удельных стоимостей НОВОГО СТРОИТЕЛЬСТВА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СТАЦИОНАРНЫХ водогрейных котельных</a:t>
            </a:r>
            <a:r>
              <a:rPr lang="ru-RU" sz="1600" dirty="0">
                <a:latin typeface="Arial" charset="0"/>
                <a:cs typeface="Arial" charset="0"/>
              </a:rPr>
              <a:t/>
            </a:r>
            <a:br>
              <a:rPr lang="ru-RU" sz="1600" dirty="0">
                <a:latin typeface="Arial" charset="0"/>
                <a:cs typeface="Arial" charset="0"/>
              </a:rPr>
            </a:br>
            <a:r>
              <a:rPr lang="ru-RU" sz="1600" b="1" dirty="0" smtClean="0">
                <a:latin typeface="Arial" charset="0"/>
                <a:cs typeface="Arial" charset="0"/>
              </a:rPr>
              <a:t>МВт)</a:t>
            </a:r>
            <a:endParaRPr lang="ru-RU" sz="1600" b="1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5642" y="1055082"/>
            <a:ext cx="8337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dirty="0">
                <a:solidFill>
                  <a:schemeClr val="tx1"/>
                </a:solidFill>
                <a:latin typeface="Arial" charset="0"/>
                <a:cs typeface="Arial" charset="0"/>
              </a:rPr>
              <a:t>Значения удельных стоимостей 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нового строительства </a:t>
            </a:r>
            <a:r>
              <a:rPr lang="ru-RU" sz="1600" u="sng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стационарных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" charset="0"/>
                <a:cs typeface="Arial" charset="0"/>
              </a:rPr>
              <a:t>газовых водогрейных КОТЕЛЬНЫХ тепловой мощностью более 20 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МВт определяются исходя из индивидуальных особенностей инвестиционных проектов. </a:t>
            </a:r>
            <a:endParaRPr lang="ru-RU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444103"/>
              </p:ext>
            </p:extLst>
          </p:nvPr>
        </p:nvGraphicFramePr>
        <p:xfrm>
          <a:off x="767817" y="1972726"/>
          <a:ext cx="7139053" cy="4196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5166"/>
                <a:gridCol w="1046897"/>
                <a:gridCol w="1090089"/>
                <a:gridCol w="1090089"/>
                <a:gridCol w="1228406"/>
                <a:gridCol w="1228406"/>
              </a:tblGrid>
              <a:tr h="25608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газовых котельных, МВт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Значения удельных стоимостей нового строительства газовых котельных, млн. руб./МВт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0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производителей котельных (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комплектация)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теплоснабжающих организаций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схем теплоснабжения крупных городов РФ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единой информационной системы в сфере гос. закупок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ООО "</a:t>
                      </a:r>
                      <a:r>
                        <a:rPr lang="ru-RU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АвангардСтройТрест</a:t>
                      </a: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5,29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4,68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5,94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4,94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  <a:tr h="2560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06" marR="3490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08386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16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инвестиционного мероприятия 2. Установка новых водогрейных и паровых котлоагрегатов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3771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1" y="17465"/>
            <a:ext cx="5338482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стоимости установки НОВЫХ КОТЛОАГРЕГАТОВ малой мощности в разрезе укрупненных мероприятий (в ценах 2016 г.)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17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95529"/>
              </p:ext>
            </p:extLst>
          </p:nvPr>
        </p:nvGraphicFramePr>
        <p:xfrm>
          <a:off x="115041" y="1127735"/>
          <a:ext cx="8802622" cy="5065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1471"/>
                <a:gridCol w="1150209"/>
                <a:gridCol w="1384945"/>
                <a:gridCol w="1185419"/>
                <a:gridCol w="669000"/>
                <a:gridCol w="563369"/>
                <a:gridCol w="563369"/>
                <a:gridCol w="974157"/>
                <a:gridCol w="950683"/>
              </a:tblGrid>
              <a:tr h="71235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 котлоагрегата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котлоагрегата, МВт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водогрейного котла, млн. руб.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горелки с газовой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частью,млн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руб.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СМР, млн. руб.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ПНР, млн. руб.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Прочие, млн. руб.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стоимость замены котлоагрегата, млн. руб.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замены котлоагрегата, млн. руб./МВт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</a:t>
                      </a:r>
                      <a:r>
                        <a:rPr lang="ru-RU" sz="9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Eurotherm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1/115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3,92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1/95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3,80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1,5/115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2,81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1,5/95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2/115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2,44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2/95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1,39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2,32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2,5/115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2,33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2,5/95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1,76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5,66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2,26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3/115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1,69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2,07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2,20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3/150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2,41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4/115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4/150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9,46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2,37</a:t>
                      </a:r>
                      <a:endParaRPr lang="ru-RU" sz="9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7/115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1,63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2,16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7/150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15,86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2,27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11/115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20,46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1,86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11/150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5,79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2,32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21,48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1,95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17/115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9,04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2,96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27,45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1,61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  <a:tr h="2142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WOLF Eurotherm 17/150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7,77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9,50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6,37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2,08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3,11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28,83</a:t>
                      </a:r>
                      <a:endParaRPr lang="ru-RU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1,70</a:t>
                      </a:r>
                      <a:endParaRPr lang="ru-RU" sz="9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0154" marR="3015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662821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3036" y="-12388"/>
            <a:ext cx="5134351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стоимости установки НОВЫХ КОТЛОАГРЕГАТОВ КВГМ (ПТВМ) в разрезе укрупненных мероприятий (в ценах 2016 г.)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18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131960"/>
              </p:ext>
            </p:extLst>
          </p:nvPr>
        </p:nvGraphicFramePr>
        <p:xfrm>
          <a:off x="177448" y="1246996"/>
          <a:ext cx="8845528" cy="4877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0044"/>
                <a:gridCol w="886426"/>
                <a:gridCol w="921616"/>
                <a:gridCol w="920631"/>
                <a:gridCol w="914400"/>
                <a:gridCol w="416859"/>
                <a:gridCol w="403411"/>
                <a:gridCol w="618565"/>
                <a:gridCol w="1000947"/>
                <a:gridCol w="1392629"/>
              </a:tblGrid>
              <a:tr h="15197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Типоразмер котлоагрегата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Усреднен-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ное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значение стоимости котла, млн. руб.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обмуровки и тепловой изоляции котла, млн. руб.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горелки с газовой частью,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СМР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ПНР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установки нового </a:t>
                      </a:r>
                      <a:r>
                        <a:rPr lang="ru-RU" sz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котлоагре-гата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млн. руб.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Рекомендуемая удельная стоимость установки нового котлоагрегата КВГМ (ПТВМ), млн. руб./МВт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КВ-ГМ-0,7 - 95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4,29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КВ-ГМ-1,16 - 95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3,52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КВ-ГМ-2,5 - 95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2,45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КВ-ГМ-3,5 - 95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8,52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КВ-ГМ-4 - 95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1,384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КВ-ГМ-6,5 - 95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12,92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246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КВ-ГМ-7,56 - 150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8,79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2,146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396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КВ-ГМ-11,63 (ПТВМ-10)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23,94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396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КВ-ГМ-23,26 (ПТВМ-20)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23,26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31,73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396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КВ-ГМ-35 (ПТВМ-30М)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7,670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56,44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1,62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  <a:tr h="3962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КВ-ГМ-58,2 (ПТВМ-50)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10,856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84,71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478" marR="28478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180113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1" y="0"/>
            <a:ext cx="5404595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стоимости установки НОВЫХ ПАРОВЫХ КОТЛОВ марок </a:t>
            </a:r>
            <a:r>
              <a:rPr lang="ru-RU" sz="1800" b="1" kern="1200" dirty="0" err="1">
                <a:latin typeface="Arial" charset="0"/>
                <a:cs typeface="Arial" charset="0"/>
              </a:rPr>
              <a:t>ДКВр</a:t>
            </a:r>
            <a:r>
              <a:rPr lang="ru-RU" sz="1800" b="1" kern="1200" dirty="0">
                <a:latin typeface="Arial" charset="0"/>
                <a:cs typeface="Arial" charset="0"/>
              </a:rPr>
              <a:t> и ДЕ в разрезе укрупненных мероприятий (в ценах 2016 г.) 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19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466890"/>
              </p:ext>
            </p:extLst>
          </p:nvPr>
        </p:nvGraphicFramePr>
        <p:xfrm>
          <a:off x="223016" y="1291910"/>
          <a:ext cx="8826855" cy="47907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9317"/>
                <a:gridCol w="831641"/>
                <a:gridCol w="965844"/>
                <a:gridCol w="1062498"/>
                <a:gridCol w="915083"/>
                <a:gridCol w="445027"/>
                <a:gridCol w="417211"/>
                <a:gridCol w="683893"/>
                <a:gridCol w="990516"/>
                <a:gridCol w="1335825"/>
              </a:tblGrid>
              <a:tr h="1653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Типоразмер котлоагрегата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Усредненное значение стоимости парового котла, млн. руб. 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обмуровки и тепловой изоляции котла, млн. 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горелки с газовой частью, </a:t>
                      </a:r>
                      <a:r>
                        <a:rPr lang="ru-RU" sz="1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млн. 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СМР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ПНР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установки нового котлоагрегата, млн. 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Рекомендуемая удельная стоимость установки нового парового котлоагрегата, млн. руб./МВт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ДКВР-2,5-13 ГМ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1,628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4,89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ДКВР-4-13 ГМ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2,122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11,79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4,06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ДКВР-6,5-13 ГМ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3,21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ДКВР-10-13 - ГМ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3,953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18,95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2,61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ДКВР-20-13 - ГМ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7,068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1,95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ДЕ-4-14-ГМ-О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3,292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8,36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2,88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ДЕ-6,5-14-ГМ-О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3,941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10,75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ДЕ-10-14-ГМ-О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4,484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13,44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1,85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ДЕ-16-14-ГМ-О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11,63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5,298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18,00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  <a:tr h="298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ДЕ-25-14-ГМ-О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7,493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22,39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051" marR="34051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884021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204788" y="6374732"/>
            <a:ext cx="1487487" cy="476250"/>
          </a:xfrm>
        </p:spPr>
        <p:txBody>
          <a:bodyPr/>
          <a:lstStyle/>
          <a:p>
            <a:pPr algn="ctr"/>
            <a:fld id="{8C7C3DAE-A012-493D-B1E9-56D691EEFE83}" type="slidenum">
              <a:rPr lang="ru-RU" smtClean="0">
                <a:solidFill>
                  <a:srgbClr val="FFFFFF"/>
                </a:solidFill>
              </a:rPr>
              <a:pPr algn="ctr"/>
              <a:t>2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960745" y="149374"/>
            <a:ext cx="5238750" cy="757238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sz="1800" b="1" dirty="0">
                <a:latin typeface="Arial" charset="0"/>
                <a:cs typeface="Arial" charset="0"/>
              </a:rPr>
              <a:t>Общий подход к определению финансовых потребностей мероприятий Схемы теплоснабжения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77105" y="2278244"/>
            <a:ext cx="2758459" cy="907270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Приросты нагрузок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54130" y="4478183"/>
            <a:ext cx="2758459" cy="1052947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Моральный и физический износ сетевых и генерирующих активов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477686"/>
            <a:ext cx="1479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Генеральный план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104" y="1699764"/>
            <a:ext cx="2448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Проекты планировки территорий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96550" y="1916480"/>
            <a:ext cx="24224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Характер потребления ресурсов</a:t>
            </a:r>
          </a:p>
        </p:txBody>
      </p:sp>
      <p:sp>
        <p:nvSpPr>
          <p:cNvPr id="28" name="Стрелка вниз 27"/>
          <p:cNvSpPr/>
          <p:nvPr/>
        </p:nvSpPr>
        <p:spPr bwMode="auto">
          <a:xfrm>
            <a:off x="1462823" y="1541464"/>
            <a:ext cx="181814" cy="18022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29" name="Стрелка вниз 28"/>
          <p:cNvSpPr/>
          <p:nvPr/>
        </p:nvSpPr>
        <p:spPr bwMode="auto">
          <a:xfrm>
            <a:off x="2479819" y="1795767"/>
            <a:ext cx="181814" cy="18022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0" name="Стрелка вниз 29"/>
          <p:cNvSpPr/>
          <p:nvPr/>
        </p:nvSpPr>
        <p:spPr bwMode="auto">
          <a:xfrm>
            <a:off x="2653749" y="1986942"/>
            <a:ext cx="181814" cy="18022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0614" y="3954962"/>
            <a:ext cx="1988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Анализ состояния систем </a:t>
            </a:r>
          </a:p>
          <a:p>
            <a:r>
              <a:rPr lang="ru-RU" sz="1400" dirty="0">
                <a:solidFill>
                  <a:srgbClr val="FF0000"/>
                </a:solidFill>
              </a:rPr>
              <a:t>инженерного комплекса</a:t>
            </a:r>
          </a:p>
        </p:txBody>
      </p:sp>
      <p:sp>
        <p:nvSpPr>
          <p:cNvPr id="32" name="Стрелка вниз 31"/>
          <p:cNvSpPr/>
          <p:nvPr/>
        </p:nvSpPr>
        <p:spPr bwMode="auto">
          <a:xfrm>
            <a:off x="2579795" y="4202937"/>
            <a:ext cx="181814" cy="180220"/>
          </a:xfrm>
          <a:prstGeom prst="downArrow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3" name="Стрелка вправо 32"/>
          <p:cNvSpPr/>
          <p:nvPr/>
        </p:nvSpPr>
        <p:spPr bwMode="auto">
          <a:xfrm>
            <a:off x="2975698" y="2574861"/>
            <a:ext cx="535709" cy="314037"/>
          </a:xfrm>
          <a:prstGeom prst="rightArrow">
            <a:avLst/>
          </a:prstGeom>
          <a:solidFill>
            <a:srgbClr val="619F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4" name="Стрелка вправо 33"/>
          <p:cNvSpPr/>
          <p:nvPr/>
        </p:nvSpPr>
        <p:spPr bwMode="auto">
          <a:xfrm>
            <a:off x="2952723" y="4847637"/>
            <a:ext cx="535709" cy="314037"/>
          </a:xfrm>
          <a:prstGeom prst="rightArrow">
            <a:avLst/>
          </a:prstGeom>
          <a:solidFill>
            <a:srgbClr val="619F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 bwMode="auto">
          <a:xfrm>
            <a:off x="3633069" y="1860984"/>
            <a:ext cx="1899515" cy="1630800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Необходимые мероприятия для подключения новых потребителей</a:t>
            </a: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3660777" y="4101774"/>
            <a:ext cx="1899515" cy="1769716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Необходимые мероприятия для повышения надежности и качества</a:t>
            </a:r>
          </a:p>
        </p:txBody>
      </p:sp>
      <p:sp>
        <p:nvSpPr>
          <p:cNvPr id="37" name="Стрелка вправо 36"/>
          <p:cNvSpPr/>
          <p:nvPr/>
        </p:nvSpPr>
        <p:spPr bwMode="auto">
          <a:xfrm>
            <a:off x="5691190" y="2519366"/>
            <a:ext cx="535709" cy="314037"/>
          </a:xfrm>
          <a:prstGeom prst="rightArrow">
            <a:avLst/>
          </a:prstGeom>
          <a:solidFill>
            <a:srgbClr val="619F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 bwMode="auto">
          <a:xfrm>
            <a:off x="5700426" y="4829613"/>
            <a:ext cx="535709" cy="314037"/>
          </a:xfrm>
          <a:prstGeom prst="rightArrow">
            <a:avLst/>
          </a:prstGeom>
          <a:solidFill>
            <a:srgbClr val="619F9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700" dirty="0">
              <a:solidFill>
                <a:srgbClr val="FFFFFF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6385505" y="1446504"/>
            <a:ext cx="2472169" cy="2287410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Финансовые потребности мероприятий, направленных для подключения новых потребителей</a:t>
            </a: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6385505" y="3940323"/>
            <a:ext cx="2472169" cy="2157644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Финансовые потребности мероприятий, направленных для повышения надежности и качества</a:t>
            </a:r>
          </a:p>
        </p:txBody>
      </p:sp>
    </p:spTree>
    <p:extLst>
      <p:ext uri="{BB962C8B-B14F-4D97-AF65-F5344CB8AC3E}">
        <p14:creationId xmlns:p14="http://schemas.microsoft.com/office/powerpoint/2010/main" val="363901362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20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инвестиционного мероприятия 3.1</a:t>
            </a: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Модернизация (замена) водогрейных и паровых котлоагрегатов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832406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3153" y="0"/>
            <a:ext cx="5206779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модернизации (замены) НОВЫХ КОТЛОВ МАЛОЙ МОЩНОСТИ (цены 2016 г.)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21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77687" y="1121724"/>
          <a:ext cx="8637712" cy="525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0327"/>
                <a:gridCol w="927504"/>
                <a:gridCol w="1296138"/>
                <a:gridCol w="710617"/>
                <a:gridCol w="769837"/>
                <a:gridCol w="769837"/>
                <a:gridCol w="1130327"/>
                <a:gridCol w="1903125"/>
              </a:tblGrid>
              <a:tr h="7563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 котлоагрегата, МВт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Средняя стоимость котла, млн. 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горелки с газовой частью, млн. 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СМР, млн. руб. 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ПНР, млн. руб. 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Прочие, млн. руб. 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стоимость установки котлоагрегата, млн. руб.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Рекомендуемая удельная стоимость установки котлоагрегата, </a:t>
                      </a:r>
                      <a:r>
                        <a:rPr lang="ru-RU" sz="1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руб./МВт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11,03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4,08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8,03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6,12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3,30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5,41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3,03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0,70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2,66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2,71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2,51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2,68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2,79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2,32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3,05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2,35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3,28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2,34</a:t>
                      </a:r>
                      <a:endParaRPr lang="ru-RU" sz="115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3,26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3,23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2,02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1,29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4,27</a:t>
                      </a:r>
                      <a:endParaRPr lang="ru-RU" sz="11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2,37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2,03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2,07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1,96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1,80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0,44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5,72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1,82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  <a:tr h="1779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6,71</a:t>
                      </a:r>
                      <a:endParaRPr lang="ru-RU" sz="115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5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1,92</a:t>
                      </a:r>
                      <a:endParaRPr lang="ru-RU" sz="115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0496" marR="2049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30548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-9053"/>
            <a:ext cx="5052870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модернизации (замены) КОТЛОАГРЕГАТОВ МАРОК КВГМ (ПТВМ) (в ценах 2016 года), млн. руб./МВт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22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64511"/>
              </p:ext>
            </p:extLst>
          </p:nvPr>
        </p:nvGraphicFramePr>
        <p:xfrm>
          <a:off x="194654" y="1353364"/>
          <a:ext cx="8693851" cy="4809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326"/>
                <a:gridCol w="1224763"/>
                <a:gridCol w="1164183"/>
                <a:gridCol w="1040392"/>
                <a:gridCol w="1040392"/>
                <a:gridCol w="1945795"/>
              </a:tblGrid>
              <a:tr h="2684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Типоразмер котлоагрегата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производителей котлов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теплоснабжающих организаций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Рекомендуемое значение удельной стоимости замены котлоагрегата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429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ГУП "ТЭК СПб"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"ТГК-1"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 ТСО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КВ-ГМ-0,7 - 95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3,92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КВ-ГМ-1,16 - 95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3,17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КВ-ГМ-2,5 - 95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КВ-ГМ-3,5 - 95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1,83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КВ-ГМ-4 - 95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1,87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КВ-ГМ-6,5 - 95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КВ-ГМ-7,56 - 150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1,44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КВ-ГМ-11,63 (ПТВМ-10)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1,68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КВ-ГМ-23,26 (ПТВМ-20)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КВ-ГМ-35 (ПТВМ-30М)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КВ-ГМ-58,2 (ПТВМ-50)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1,07 - 1,98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КВ-ГМ-116,3 (ПТВМ-100)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1,19 - 1,52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КВГМ-139,6 (ПТВМ-120)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1,35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КВ-ГМ-209 (ПТВМ-180) - 150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1,34 - 1,89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1,37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</a:tr>
              <a:tr h="26845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Источник: данные производителей котлов, инвестиционных программ ТСО</a:t>
                      </a:r>
                      <a:endParaRPr lang="ru-RU" sz="12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182" marR="31182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701794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0"/>
            <a:ext cx="5098137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модернизации (замены) КОТЛОАГРЕГАТОВ МАРОК </a:t>
            </a:r>
            <a:r>
              <a:rPr lang="ru-RU" sz="1800" b="1" kern="1200" dirty="0" err="1">
                <a:latin typeface="Arial" charset="0"/>
                <a:cs typeface="Arial" charset="0"/>
              </a:rPr>
              <a:t>ДКВр</a:t>
            </a:r>
            <a:r>
              <a:rPr lang="ru-RU" sz="1800" b="1" kern="1200" dirty="0">
                <a:latin typeface="Arial" charset="0"/>
                <a:cs typeface="Arial" charset="0"/>
              </a:rPr>
              <a:t> И ДЕ (в ценах 2016 года), млн. руб./МВт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23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455263"/>
              </p:ext>
            </p:extLst>
          </p:nvPr>
        </p:nvGraphicFramePr>
        <p:xfrm>
          <a:off x="134841" y="1227417"/>
          <a:ext cx="8767111" cy="4877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6541"/>
                <a:gridCol w="1132418"/>
                <a:gridCol w="1083713"/>
                <a:gridCol w="1485539"/>
                <a:gridCol w="1534245"/>
                <a:gridCol w="1424655"/>
              </a:tblGrid>
              <a:tr h="8701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Типоразмер котлоагрегата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производителей котлов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ГУП "ТЭК СПб"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схем теплоснабжения крупных городов РФ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Данные единой информационной системы в сфере гос. закупок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Рекомендуемое значение удельной стоимости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659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ПРИНЯТЫЕ ВЕСА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ДКВР-2,5-13 ГМ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4,89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ДКВР-4-13 ГМ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3,91</a:t>
                      </a:r>
                      <a:endParaRPr lang="ru-RU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ДКВР-6,5-13 ГМ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3,22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ДКВР-10-13 - ГМ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ДКВР-20-13 - ГМ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ДЕ-4-14-ГМ-О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2,88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ДЕ-6,5-14-ГМ-О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2,28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ДЕ-10-14-ГМ-О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2,15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ДЕ-16-14-ГМ-О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282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ДЕ-25-14-ГМ-О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1,26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</a:tr>
              <a:tr h="435079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Источник: данные производителей котлов, инвестиционных программ ТСО, схем теплоснабжения, единой </a:t>
                      </a:r>
                      <a:br>
                        <a:rPr lang="ru-RU" sz="12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информационной системы в сфере государственных закупок </a:t>
                      </a:r>
                      <a:endParaRPr lang="ru-RU" sz="1200" i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864" marR="318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345267" y="242420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19462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24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1881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инвестиционных мероприятий 3.2. Модернизация (замена) отдельных элементов газовых котельных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032445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863" y="0"/>
            <a:ext cx="5889812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оборудования по автоматизации и диспетчеризации </a:t>
            </a:r>
            <a:r>
              <a:rPr lang="ru-RU" sz="1800" b="1" kern="1200" dirty="0">
                <a:latin typeface="Arial" charset="0"/>
                <a:cs typeface="Arial" charset="0"/>
              </a:rPr>
              <a:t>газовых котельных (в ценах 2016 года), млн. руб./МВт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803794"/>
              </p:ext>
            </p:extLst>
          </p:nvPr>
        </p:nvGraphicFramePr>
        <p:xfrm>
          <a:off x="1666863" y="1661230"/>
          <a:ext cx="6300187" cy="2883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8134"/>
                <a:gridCol w="4012053"/>
              </a:tblGrid>
              <a:tr h="8018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Мощность котельной, МВт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Величина затрат на оборудование по автоматизации и 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диспетчеризации, </a:t>
                      </a:r>
                      <a:b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руб./</a:t>
                      </a: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 (по данным производителей)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1,455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0,328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0,247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0,185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0,051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0,099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  <a:tr h="2602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45,45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0,166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665" marR="4966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436031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26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0"/>
            <a:ext cx="5134351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дымовых труб </a:t>
            </a:r>
            <a:r>
              <a:rPr lang="ru-RU" sz="1800" b="1" kern="1200" dirty="0">
                <a:latin typeface="Arial" charset="0"/>
                <a:cs typeface="Arial" charset="0"/>
              </a:rPr>
              <a:t>газовых котельных (в ценах 2016 года),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млн</a:t>
            </a:r>
            <a:r>
              <a:rPr lang="ru-RU" sz="1800" b="1" kern="1200" dirty="0">
                <a:latin typeface="Arial" charset="0"/>
                <a:cs typeface="Arial" charset="0"/>
              </a:rPr>
              <a:t>. руб./МВт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67518"/>
              </p:ext>
            </p:extLst>
          </p:nvPr>
        </p:nvGraphicFramePr>
        <p:xfrm>
          <a:off x="1408004" y="1234582"/>
          <a:ext cx="5680860" cy="4539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214"/>
                <a:gridCol w="825412"/>
                <a:gridCol w="825412"/>
                <a:gridCol w="825412"/>
                <a:gridCol w="825412"/>
                <a:gridCol w="933998"/>
              </a:tblGrid>
              <a:tr h="54602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установки дымовой трубы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b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млн</a:t>
                      </a: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руб./</a:t>
                      </a:r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МВт (по данным производителей)</a:t>
                      </a:r>
                      <a:endParaRPr lang="ru-RU" sz="12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м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м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м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м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м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1,757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3,221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3,953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1,335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1,891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2,448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0,640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2,470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2,102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1,329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1,329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0,693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0,896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1,090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0,674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0,864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1,061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0,467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0,856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0,463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0,848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1,041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0,649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0,840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0,618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0,800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0,982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0,792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0,972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0,784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11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0,768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0,943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436555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27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761565" y="0"/>
            <a:ext cx="5354460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оборудования по </a:t>
            </a:r>
            <a:r>
              <a:rPr lang="ru-RU" sz="1800" b="1" u="sng" kern="1200" dirty="0" err="1">
                <a:latin typeface="Arial" charset="0"/>
                <a:cs typeface="Arial" charset="0"/>
              </a:rPr>
              <a:t>химводоподготовке</a:t>
            </a:r>
            <a:r>
              <a:rPr lang="ru-RU" sz="1800" b="1" u="sng" kern="1200" dirty="0">
                <a:latin typeface="Arial" charset="0"/>
                <a:cs typeface="Arial" charset="0"/>
              </a:rPr>
              <a:t> </a:t>
            </a:r>
            <a:r>
              <a:rPr lang="ru-RU" sz="1800" b="1" kern="1200" dirty="0">
                <a:latin typeface="Arial" charset="0"/>
                <a:cs typeface="Arial" charset="0"/>
              </a:rPr>
              <a:t>газовых котельных (в ценах 2016 года), млн. руб./МВт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957312"/>
              </p:ext>
            </p:extLst>
          </p:nvPr>
        </p:nvGraphicFramePr>
        <p:xfrm>
          <a:off x="1510923" y="1342051"/>
          <a:ext cx="4428150" cy="4732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5406"/>
                <a:gridCol w="1235244"/>
                <a:gridCol w="2277500"/>
              </a:tblGrid>
              <a:tr h="43520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химводоподготовки, млн. руб./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 (по данным производителей)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8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Комплексон 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Натрий </a:t>
                      </a:r>
                      <a:r>
                        <a:rPr lang="ru-RU" sz="12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катионирование</a:t>
                      </a: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0,293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0,586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0,311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0,081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0,081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0,080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  <a:tr h="21760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0,070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0,140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5304" marR="2530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112338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7" y="0"/>
            <a:ext cx="5125298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топливохранилища</a:t>
            </a:r>
            <a:r>
              <a:rPr lang="ru-RU" sz="1800" b="1" kern="1200" dirty="0">
                <a:latin typeface="Arial" charset="0"/>
                <a:cs typeface="Arial" charset="0"/>
              </a:rPr>
              <a:t> газовых котельных (в ценах 2016 года), млн. руб./МВт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17972"/>
              </p:ext>
            </p:extLst>
          </p:nvPr>
        </p:nvGraphicFramePr>
        <p:xfrm>
          <a:off x="2228851" y="1210710"/>
          <a:ext cx="4416393" cy="4924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1880"/>
                <a:gridCol w="1437317"/>
                <a:gridCol w="1557196"/>
              </a:tblGrid>
              <a:tr h="42235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топливохранилища, млн. руб./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 данным производителей)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2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Аварийное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Резервное </a:t>
                      </a:r>
                      <a:endParaRPr lang="ru-RU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0,556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0,640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0,191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  <a:tr h="2282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396" marR="2639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2547915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29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1" y="0"/>
            <a:ext cx="5943600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коммерческого узла учета тепловой энергии</a:t>
            </a:r>
            <a:r>
              <a:rPr lang="ru-RU" sz="1800" b="1" kern="1200" dirty="0">
                <a:latin typeface="Arial" charset="0"/>
                <a:cs typeface="Arial" charset="0"/>
              </a:rPr>
              <a:t>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котельных </a:t>
            </a:r>
            <a:br>
              <a:rPr lang="ru-RU" sz="1800" b="1" kern="1200" dirty="0" smtClean="0">
                <a:latin typeface="Arial" charset="0"/>
                <a:cs typeface="Arial" charset="0"/>
              </a:rPr>
            </a:br>
            <a:r>
              <a:rPr lang="ru-RU" sz="1800" b="1" kern="1200" dirty="0" smtClean="0">
                <a:latin typeface="Arial" charset="0"/>
                <a:cs typeface="Arial" charset="0"/>
              </a:rPr>
              <a:t>(</a:t>
            </a:r>
            <a:r>
              <a:rPr lang="ru-RU" sz="1800" b="1" kern="1200" dirty="0">
                <a:latin typeface="Arial" charset="0"/>
                <a:cs typeface="Arial" charset="0"/>
              </a:rPr>
              <a:t>в ценах 2016 года), млн. руб./МВт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038765"/>
              </p:ext>
            </p:extLst>
          </p:nvPr>
        </p:nvGraphicFramePr>
        <p:xfrm>
          <a:off x="1990726" y="1467556"/>
          <a:ext cx="4862747" cy="43692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2776"/>
                <a:gridCol w="3639971"/>
              </a:tblGrid>
              <a:tr h="614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установки коммерческого узла учета тепловой энергии, млн. руб./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 (по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данным производителей)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1,464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  <a:tr h="2086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106" marR="2610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13325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8295" y="624991"/>
            <a:ext cx="5159298" cy="3952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kern="1200" dirty="0">
                <a:latin typeface="Arial" charset="0"/>
                <a:cs typeface="Arial" charset="0"/>
              </a:rPr>
              <a:t>Финансовые потребности в строительство и реконструкцию источников тепловой энергии в прогнозных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ценах</a:t>
            </a:r>
            <a:endParaRPr lang="ru-RU" sz="1800" b="1" kern="1200" dirty="0">
              <a:latin typeface="Arial" charset="0"/>
              <a:cs typeface="Arial" charset="0"/>
            </a:endParaRPr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3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744647257"/>
              </p:ext>
            </p:extLst>
          </p:nvPr>
        </p:nvGraphicFramePr>
        <p:xfrm>
          <a:off x="152325" y="1248937"/>
          <a:ext cx="8891239" cy="4755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Скругленный прямоугольник 9"/>
          <p:cNvSpPr>
            <a:spLocks noChangeArrowheads="1"/>
          </p:cNvSpPr>
          <p:nvPr/>
        </p:nvSpPr>
        <p:spPr bwMode="auto">
          <a:xfrm>
            <a:off x="1621252" y="6066263"/>
            <a:ext cx="6504270" cy="206488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Итого по источникам тепловой энергии – 182,1 млрд руб.</a:t>
            </a:r>
          </a:p>
        </p:txBody>
      </p:sp>
    </p:spTree>
    <p:extLst>
      <p:ext uri="{BB962C8B-B14F-4D97-AF65-F5344CB8AC3E}">
        <p14:creationId xmlns:p14="http://schemas.microsoft.com/office/powerpoint/2010/main" val="107019337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30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1" y="0"/>
            <a:ext cx="5341013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независимого котлового контура </a:t>
            </a:r>
            <a:r>
              <a:rPr lang="ru-RU" sz="1800" b="1" kern="1200" dirty="0">
                <a:latin typeface="Arial" charset="0"/>
                <a:cs typeface="Arial" charset="0"/>
              </a:rPr>
              <a:t>газовых котельных (в ценах 2016 года), млн. руб./МВт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314029"/>
              </p:ext>
            </p:extLst>
          </p:nvPr>
        </p:nvGraphicFramePr>
        <p:xfrm>
          <a:off x="2072652" y="1159183"/>
          <a:ext cx="4101811" cy="4726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4196"/>
                <a:gridCol w="3067615"/>
              </a:tblGrid>
              <a:tr h="5314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установки независимого котлового контура, млн. руб./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 (по данным производителей)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0,549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0,467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  <a:tr h="22998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0,210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7096" marR="2709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463371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31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496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0"/>
            <a:ext cx="5143405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 удельной стоимости замены </a:t>
            </a:r>
            <a:r>
              <a:rPr lang="ru-RU" sz="1800" b="1" u="sng" kern="1200" dirty="0">
                <a:latin typeface="Arial" charset="0"/>
                <a:cs typeface="Arial" charset="0"/>
              </a:rPr>
              <a:t>контура ГВС</a:t>
            </a:r>
            <a:r>
              <a:rPr lang="ru-RU" sz="1800" b="1" kern="1200" dirty="0">
                <a:latin typeface="Arial" charset="0"/>
                <a:cs typeface="Arial" charset="0"/>
              </a:rPr>
              <a:t> газовых котельных (в ценах 2016 года), млн. руб./МВт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913953"/>
              </p:ext>
            </p:extLst>
          </p:nvPr>
        </p:nvGraphicFramePr>
        <p:xfrm>
          <a:off x="2077215" y="1195573"/>
          <a:ext cx="4576412" cy="5020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0812"/>
                <a:gridCol w="631120"/>
                <a:gridCol w="631120"/>
                <a:gridCol w="631120"/>
                <a:gridCol w="631120"/>
                <a:gridCol w="631120"/>
              </a:tblGrid>
              <a:tr h="39860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Мощность, МВт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стоимость установки контура ГВС, млн. руб./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МВт (по данным производителей)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3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0,659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0,952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1,830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0,946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1,391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0,350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0,817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0,973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0,272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0,393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0,755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0,180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0,260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0,340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0,420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0,491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0,331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0,251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0,482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0,248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0,325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0,477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0,382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0,455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0,306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0,378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0,450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0,160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0,303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0,374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0,446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  <a:tr h="2333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0,227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0,297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0,367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0,437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6793" marR="26793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50575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32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инвестиционных мероприятий 3.3. Установка газовых турбин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526756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0"/>
            <a:ext cx="5134351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Расчетная удельная стоимость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установки ГТУ </a:t>
            </a:r>
            <a:r>
              <a:rPr lang="ru-RU" sz="1800" b="1" kern="1200" dirty="0">
                <a:latin typeface="Arial" charset="0"/>
                <a:cs typeface="Arial" charset="0"/>
              </a:rPr>
              <a:t>различного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типа (</a:t>
            </a:r>
            <a:r>
              <a:rPr lang="ru-RU" sz="1800" b="1" kern="1200" dirty="0">
                <a:latin typeface="Arial" charset="0"/>
                <a:cs typeface="Arial" charset="0"/>
              </a:rPr>
              <a:t>в ценах 2016 года)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33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6351" y="2213365"/>
            <a:ext cx="2494578" cy="703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Газовая турбина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SGT-800 (</a:t>
            </a:r>
            <a:r>
              <a:rPr 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Siemens)</a:t>
            </a: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39447"/>
              </p:ext>
            </p:extLst>
          </p:nvPr>
        </p:nvGraphicFramePr>
        <p:xfrm>
          <a:off x="619686" y="1179347"/>
          <a:ext cx="5173829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1536"/>
                <a:gridCol w="1630046"/>
                <a:gridCol w="1842247"/>
              </a:tblGrid>
              <a:tr h="4890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Проект-аналог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Заявленная стоимость 1 турбины, млн. </a:t>
                      </a:r>
                      <a:r>
                        <a:rPr lang="ru-RU" sz="1200" dirty="0" smtClean="0">
                          <a:effectLst/>
                        </a:rPr>
                        <a:t>долл.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Удельная стоимость турбины, долл./кВт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44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</a:tr>
              <a:tr h="4890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ГТЭС Приобского м/р ОАО «Роснефть»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384,6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</a:tr>
              <a:tr h="4890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Туапсинский НПЗ ОАО «Роснефть»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375,2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</a:tr>
              <a:tr h="244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ГТЭС для Ямал СПГ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14,5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368,9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</a:tr>
              <a:tr h="2445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376,2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</a:tr>
              <a:tr h="24454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Источник: данные организаций – покупателей ГТУ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9" marR="5095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99079894"/>
              </p:ext>
            </p:extLst>
          </p:nvPr>
        </p:nvGraphicFramePr>
        <p:xfrm>
          <a:off x="619686" y="3938896"/>
          <a:ext cx="4909820" cy="217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946886" y="4170666"/>
            <a:ext cx="293146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На основе данных графика, усредненная удельная стоимость 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установки ГТУ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SGT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-800 (47 МВт) составляет около </a:t>
            </a:r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775 долл./кВт.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233966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0726" y="0"/>
            <a:ext cx="5134351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Расчетная удельная стоимость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установки ГТУ </a:t>
            </a:r>
            <a:r>
              <a:rPr lang="ru-RU" sz="1800" b="1" kern="1200" dirty="0">
                <a:latin typeface="Arial" charset="0"/>
                <a:cs typeface="Arial" charset="0"/>
              </a:rPr>
              <a:t>различного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типа (</a:t>
            </a:r>
            <a:r>
              <a:rPr lang="ru-RU" sz="1800" b="1" kern="1200" dirty="0">
                <a:latin typeface="Arial" charset="0"/>
                <a:cs typeface="Arial" charset="0"/>
              </a:rPr>
              <a:t>в ценах 2016 года)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34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7788" y="1772293"/>
            <a:ext cx="2494578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Газовая турбина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V64.3A (</a:t>
            </a:r>
            <a:r>
              <a:rPr lang="en-US" b="1" u="sng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Ansaldo</a:t>
            </a:r>
            <a:r>
              <a:rPr 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Energy)</a:t>
            </a:r>
            <a:endParaRPr lang="ru-RU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696" y="1198712"/>
            <a:ext cx="5042647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Удельная стоимость оборудования ГТУ V-64.3А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по данным производителя составляет 257,0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долл./кВт.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Удельная стоимость СМР составляет 301,7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долл./кВт. </a:t>
            </a:r>
            <a:endParaRPr lang="ru-RU" sz="1600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Соответственно,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стоимость установки газовой </a:t>
            </a:r>
            <a:r>
              <a:rPr lang="ru-RU" sz="1600" b="1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турбины V-64.3А  в составе ПГУ-180 составляет 558,7 долл./кВт. </a:t>
            </a:r>
          </a:p>
          <a:p>
            <a:pPr algn="just"/>
            <a:endParaRPr lang="ru-RU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133265"/>
              </p:ext>
            </p:extLst>
          </p:nvPr>
        </p:nvGraphicFramePr>
        <p:xfrm>
          <a:off x="464353" y="3321486"/>
          <a:ext cx="5413435" cy="2772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973"/>
                <a:gridCol w="1651501"/>
                <a:gridCol w="1855961"/>
              </a:tblGrid>
              <a:tr h="8521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Проект-аналог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установки турбины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млн. долл.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Удельная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стоимость установки</a:t>
                      </a:r>
                      <a:r>
                        <a:rPr lang="ru-RU" sz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турбины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долл./кВт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44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Ярославская ТЭЦ-2 </a:t>
                      </a:r>
                      <a:b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«ТГК-2»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124,0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656,8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</a:tr>
              <a:tr h="54440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Тверская ТЭЦ-3 </a:t>
                      </a:r>
                      <a:b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ОАО «ТГК-2»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120,8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640,0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</a:tr>
              <a:tr h="27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Пермская ТЭЦ-9 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110,9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587,3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</a:tr>
              <a:tr h="27220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 (среднее)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628,0</a:t>
                      </a:r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</a:tr>
              <a:tr h="272204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Источник: данные интернет-источников по проектам аналогам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621" marR="56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052600" y="4311106"/>
            <a:ext cx="249457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Газовая турбина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ГТЭ-160 (Силовые машины</a:t>
            </a:r>
            <a:r>
              <a:rPr lang="en-US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ru-RU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15748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924051" y="2659521"/>
            <a:ext cx="5047040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инвестиционных мероприятий 4. Строительство и реконструкция тепловых сетей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96540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342709"/>
              </p:ext>
            </p:extLst>
          </p:nvPr>
        </p:nvGraphicFramePr>
        <p:xfrm>
          <a:off x="4407911" y="1191237"/>
          <a:ext cx="4621789" cy="486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763" y="0"/>
            <a:ext cx="5107452" cy="1009650"/>
          </a:xfrm>
        </p:spPr>
        <p:txBody>
          <a:bodyPr anchor="ctr"/>
          <a:lstStyle/>
          <a:p>
            <a:pPr algn="ctr"/>
            <a:r>
              <a:rPr lang="ru-RU" sz="1800" b="1" kern="1200" dirty="0">
                <a:latin typeface="Arial" charset="0"/>
                <a:cs typeface="Arial" charset="0"/>
              </a:rPr>
              <a:t>Проблема оценки стоимости строительства и реконструкции тепловых сетей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5AB34482-3F11-47EC-967F-0642D9EDF1CC}" type="slidenum">
              <a:rPr lang="en-US" smtClean="0"/>
              <a:pPr algn="ctr">
                <a:defRPr/>
              </a:pPr>
              <a:t>36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z="1400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sz="1400" b="1" dirty="0"/>
              <a:t>Санкт-Петербурга на 2017, 2018, 2019 годы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807479"/>
              </p:ext>
            </p:extLst>
          </p:nvPr>
        </p:nvGraphicFramePr>
        <p:xfrm>
          <a:off x="124296" y="1137045"/>
          <a:ext cx="4243790" cy="4876287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647220"/>
                <a:gridCol w="679559"/>
                <a:gridCol w="475603"/>
                <a:gridCol w="540714"/>
                <a:gridCol w="835650"/>
                <a:gridCol w="1065044"/>
              </a:tblGrid>
              <a:tr h="6966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Условный диаметр (м)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Ед. изм.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 smtClean="0">
                          <a:effectLst/>
                        </a:rPr>
                        <a:t>Сметные норм-</a:t>
                      </a:r>
                      <a:r>
                        <a:rPr lang="ru-RU" sz="900" b="0" u="none" strike="noStrike" dirty="0" err="1" smtClean="0">
                          <a:effectLst/>
                        </a:rPr>
                        <a:t>ативы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ГУП "ТЭК СПб"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ОАО "Теплосеть Санкт-Петербурга</a:t>
                      </a:r>
                      <a:r>
                        <a:rPr lang="ru-RU" sz="900" b="0" u="none" strike="noStrike" dirty="0" smtClean="0">
                          <a:effectLst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ООО "</a:t>
                      </a:r>
                      <a:r>
                        <a:rPr lang="ru-RU" sz="900" b="0" u="none" strike="noStrike" dirty="0" smtClean="0">
                          <a:effectLst/>
                        </a:rPr>
                        <a:t>Петербург-теплоэнерго</a:t>
                      </a:r>
                      <a:r>
                        <a:rPr lang="ru-RU" sz="900" b="0" u="none" strike="noStrike" dirty="0">
                          <a:effectLst/>
                        </a:rPr>
                        <a:t>"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0,080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тыс. руб./ 1 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>
                          <a:effectLst/>
                        </a:rPr>
                        <a:t>26,1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42,2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21,2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46,5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0,125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23,4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51,7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0,150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25,2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57,0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30,2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53,1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67,5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40,7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0,250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>
                          <a:effectLst/>
                        </a:rPr>
                        <a:t>34,8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66,4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78,0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45,6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38,4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79,6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88,5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58,5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0,400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106,2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112,6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66,7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0,500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66,6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132,7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122,6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86,3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0,600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73,5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159,3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145,1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97,4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0,700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84,1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185,8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168,9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112,1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0,800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94,7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212,3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197,7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126,7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0,900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105,4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238,9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214,8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141,4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1,000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116,0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265,4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245,2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156,0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1,100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126,6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292,0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256,9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170,7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1,200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137,2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318,5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265,2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185,3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1,300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147,8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345,1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299,0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2322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1,400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>
                          <a:effectLst/>
                        </a:rPr>
                        <a:t>тыс. руб./ 1 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u="none" strike="noStrike" dirty="0">
                          <a:effectLst/>
                        </a:rPr>
                        <a:t>158,5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371,6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320,1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u="none" strike="noStrike" dirty="0">
                          <a:effectLst/>
                        </a:rPr>
                        <a:t>214,6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40" marR="3640" marT="364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 bwMode="auto">
          <a:xfrm>
            <a:off x="4390946" y="5855507"/>
            <a:ext cx="2993585" cy="37116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данным, предоставленные теплоснабжающими организациями</a:t>
            </a: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456352" y="6004716"/>
            <a:ext cx="1581827" cy="221959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Оценка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373" y="5977197"/>
            <a:ext cx="3874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1"/>
                </a:solidFill>
              </a:rPr>
              <a:t>* Укрупненные нормативы цен строительства НЦС 81-02-2014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1510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763" y="0"/>
            <a:ext cx="5107452" cy="1009650"/>
          </a:xfrm>
        </p:spPr>
        <p:txBody>
          <a:bodyPr anchor="ctr"/>
          <a:lstStyle/>
          <a:p>
            <a:pPr algn="ctr"/>
            <a:r>
              <a:rPr lang="ru-RU" sz="1800" b="1" kern="1200" dirty="0">
                <a:latin typeface="Arial" charset="0"/>
                <a:cs typeface="Arial" charset="0"/>
              </a:rPr>
              <a:t>Принятые удельные значения строительства и реконструкции тепловых сетей в Схеме теплоснабжения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5AB34482-3F11-47EC-967F-0642D9EDF1CC}" type="slidenum">
              <a:rPr lang="en-US" smtClean="0"/>
              <a:pPr algn="ctr">
                <a:defRPr/>
              </a:pPr>
              <a:t>37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z="1400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sz="1400" b="1" dirty="0"/>
              <a:t>Санкт-Петербурга на 2017, 2018, 2019 годы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411351"/>
              </p:ext>
            </p:extLst>
          </p:nvPr>
        </p:nvGraphicFramePr>
        <p:xfrm>
          <a:off x="2249821" y="1248027"/>
          <a:ext cx="4894394" cy="4876296"/>
        </p:xfrm>
        <a:graphic>
          <a:graphicData uri="http://schemas.openxmlformats.org/drawingml/2006/table">
            <a:tbl>
              <a:tblPr firstRow="1" firstCol="1">
                <a:tableStyleId>{21E4AEA4-8DFA-4A89-87EB-49C32662AFE0}</a:tableStyleId>
              </a:tblPr>
              <a:tblGrid>
                <a:gridCol w="1301373"/>
                <a:gridCol w="1226887"/>
                <a:gridCol w="1104197"/>
                <a:gridCol w="1261937"/>
              </a:tblGrid>
              <a:tr h="375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Условный диаметр (м)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Ед. изм.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0,015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0,032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0,057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13,6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20,2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0,080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21,2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26,5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0,125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47,7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53,1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0,250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59,6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66,4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0,300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71,5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0,350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92,9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0,400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95,4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106,2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0,500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119,2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132,7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0,600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143,1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159,3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0,700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166,9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185,8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0,800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190,8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212,3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0,900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214,6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238,9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1,000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238,5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265,4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1,200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286,2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318,5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  <a:tr h="1875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1,400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тыс. руб./ 1 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333,9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371,6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940" marR="2940" marT="294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68565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38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762686" y="2672968"/>
            <a:ext cx="5579408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Тип инвестиционных мероприятий 5. Строительство ИТП и реконструкция ЦТП для перехода на закрытую схему ГВС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03784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956" y="0"/>
            <a:ext cx="5070088" cy="1009650"/>
          </a:xfrm>
        </p:spPr>
        <p:txBody>
          <a:bodyPr anchor="ctr"/>
          <a:lstStyle/>
          <a:p>
            <a:pPr algn="ctr"/>
            <a:r>
              <a:rPr lang="ru-RU" sz="1800" b="1" kern="1200" dirty="0">
                <a:latin typeface="Arial" charset="0"/>
                <a:cs typeface="Arial" charset="0"/>
              </a:rPr>
              <a:t>Стоимости реконструкции ЦТП для перехода на закрытую схему ГВС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1162F250-8718-481A-8A76-7C7FCDAE7803}" type="slidenum">
              <a:rPr lang="en-US" smtClean="0"/>
              <a:pPr algn="ctr">
                <a:defRPr/>
              </a:pPr>
              <a:t>39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z="1400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sz="1400" b="1" dirty="0"/>
              <a:t>Санкт-Петербурга на 2017, 2018, 2019 годы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944351"/>
              </p:ext>
            </p:extLst>
          </p:nvPr>
        </p:nvGraphicFramePr>
        <p:xfrm>
          <a:off x="273051" y="1794058"/>
          <a:ext cx="4705395" cy="310511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16872"/>
                <a:gridCol w="816872"/>
                <a:gridCol w="958016"/>
                <a:gridCol w="922731"/>
                <a:gridCol w="1190904"/>
              </a:tblGrid>
              <a:tr h="28228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Диапазоны нагрузок, Гкал/ч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Стоимость (</a:t>
                      </a:r>
                      <a:r>
                        <a:rPr lang="ru-RU" sz="1200" dirty="0" smtClean="0">
                          <a:effectLst/>
                        </a:rPr>
                        <a:t>евро, вкл. </a:t>
                      </a:r>
                      <a:r>
                        <a:rPr lang="ru-RU" sz="1200" dirty="0">
                          <a:effectLst/>
                        </a:rPr>
                        <a:t>НДС 18%)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28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1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2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Тип 3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0,24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62 767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51 511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32 375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0,48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73 063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60 346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39 073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0,48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0,84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86 213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72 508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47 504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0,84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89 587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68 986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48 743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1,8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121 706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92 720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65 787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2,6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4,4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184 060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124 737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98 357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323 127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232 062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175 682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8,6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36,4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748 712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396 847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317 224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  <a:tr h="282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36,4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58,4</a:t>
                      </a:r>
                    </a:p>
                  </a:txBody>
                  <a:tcPr marL="14099" marR="14099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1 292 412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562 366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499 829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4099" marR="14099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2659" y="1306286"/>
            <a:ext cx="4196983" cy="338554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Удельные значения стоимости реконструкции ЦТП</a:t>
            </a:r>
            <a:endParaRPr lang="ru-RU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9919727"/>
              </p:ext>
            </p:extLst>
          </p:nvPr>
        </p:nvGraphicFramePr>
        <p:xfrm>
          <a:off x="5142452" y="1306286"/>
          <a:ext cx="3771361" cy="4851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7784" y="5150132"/>
            <a:ext cx="4954668" cy="954107"/>
          </a:xfrm>
          <a:prstGeom prst="rect">
            <a:avLst/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>
            <a:defPPr>
              <a:defRPr lang="ru-RU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defRPr>
            </a:lvl1pPr>
          </a:lstStyle>
          <a:p>
            <a:r>
              <a:rPr lang="ru-RU" dirty="0" smtClean="0"/>
              <a:t>Стоимости реконструкции ЦТП приняты </a:t>
            </a:r>
            <a:r>
              <a:rPr lang="ru-RU" dirty="0"/>
              <a:t>по данным технико-коммерческих </a:t>
            </a:r>
            <a:r>
              <a:rPr lang="ru-RU" dirty="0" smtClean="0"/>
              <a:t>предложений</a:t>
            </a:r>
            <a:r>
              <a:rPr lang="ru-RU" dirty="0"/>
              <a:t>, предоставленных компаний </a:t>
            </a:r>
            <a:r>
              <a:rPr lang="ru-RU" dirty="0" err="1" smtClean="0"/>
              <a:t>Danfoss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820407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815" y="472360"/>
            <a:ext cx="5176965" cy="3952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b="1" kern="1200" dirty="0">
                <a:latin typeface="Arial" charset="0"/>
                <a:cs typeface="Arial" charset="0"/>
              </a:rPr>
              <a:t>Финансовые потребности в строительство и реконструкцию тепловых сетей в прогнозных ценах (с НДС, млрд руб.)</a:t>
            </a:r>
          </a:p>
        </p:txBody>
      </p:sp>
      <p:sp>
        <p:nvSpPr>
          <p:cNvPr id="49" name="Номер слайда 1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FF"/>
                </a:solidFill>
              </a:rPr>
              <a:t>4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51" name="Скругленный прямоугольник 15"/>
          <p:cNvSpPr>
            <a:spLocks noChangeArrowheads="1"/>
          </p:cNvSpPr>
          <p:nvPr/>
        </p:nvSpPr>
        <p:spPr bwMode="auto">
          <a:xfrm>
            <a:off x="2037654" y="2589013"/>
            <a:ext cx="842962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37,1</a:t>
            </a:r>
          </a:p>
        </p:txBody>
      </p:sp>
      <p:sp>
        <p:nvSpPr>
          <p:cNvPr id="52" name="Скругленный прямоугольник 51"/>
          <p:cNvSpPr>
            <a:spLocks noChangeArrowheads="1"/>
          </p:cNvSpPr>
          <p:nvPr/>
        </p:nvSpPr>
        <p:spPr bwMode="auto">
          <a:xfrm>
            <a:off x="181867" y="2589013"/>
            <a:ext cx="1535113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ИТОГО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по всем ТСО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50130" y="1136165"/>
            <a:ext cx="1398587" cy="133378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Группа проектов</a:t>
            </a: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2037251" y="1152857"/>
            <a:ext cx="833621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Новое строительство</a:t>
            </a:r>
          </a:p>
        </p:txBody>
      </p:sp>
      <p:sp>
        <p:nvSpPr>
          <p:cNvPr id="55" name="Скругленный прямоугольник 6"/>
          <p:cNvSpPr>
            <a:spLocks noChangeArrowheads="1"/>
          </p:cNvSpPr>
          <p:nvPr/>
        </p:nvSpPr>
        <p:spPr bwMode="auto">
          <a:xfrm>
            <a:off x="143767" y="3325614"/>
            <a:ext cx="1535113" cy="650875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АО «Теплосеть Санкт-Петербурга» </a:t>
            </a:r>
          </a:p>
        </p:txBody>
      </p:sp>
      <p:sp>
        <p:nvSpPr>
          <p:cNvPr id="56" name="Скругленный прямоугольник 6"/>
          <p:cNvSpPr>
            <a:spLocks noChangeArrowheads="1"/>
          </p:cNvSpPr>
          <p:nvPr/>
        </p:nvSpPr>
        <p:spPr bwMode="auto">
          <a:xfrm>
            <a:off x="143767" y="4133652"/>
            <a:ext cx="1535113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ГУП «ТЭК СПб»</a:t>
            </a:r>
          </a:p>
        </p:txBody>
      </p:sp>
      <p:sp>
        <p:nvSpPr>
          <p:cNvPr id="57" name="Скругленный прямоугольник 6"/>
          <p:cNvSpPr>
            <a:spLocks noChangeArrowheads="1"/>
          </p:cNvSpPr>
          <p:nvPr/>
        </p:nvSpPr>
        <p:spPr bwMode="auto">
          <a:xfrm>
            <a:off x="143767" y="4781352"/>
            <a:ext cx="1535113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ООО «ПТЭ»</a:t>
            </a:r>
          </a:p>
        </p:txBody>
      </p:sp>
      <p:sp>
        <p:nvSpPr>
          <p:cNvPr id="58" name="Скругленный прямоугольник 6"/>
          <p:cNvSpPr>
            <a:spLocks noChangeArrowheads="1"/>
          </p:cNvSpPr>
          <p:nvPr/>
        </p:nvSpPr>
        <p:spPr bwMode="auto">
          <a:xfrm>
            <a:off x="2042417" y="3385939"/>
            <a:ext cx="803275" cy="5318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7,9</a:t>
            </a:r>
          </a:p>
        </p:txBody>
      </p:sp>
      <p:sp>
        <p:nvSpPr>
          <p:cNvPr id="59" name="Скругленный прямоугольник 6"/>
          <p:cNvSpPr>
            <a:spLocks noChangeArrowheads="1"/>
          </p:cNvSpPr>
          <p:nvPr/>
        </p:nvSpPr>
        <p:spPr bwMode="auto">
          <a:xfrm>
            <a:off x="2040830" y="4122539"/>
            <a:ext cx="803275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10,6</a:t>
            </a:r>
          </a:p>
        </p:txBody>
      </p:sp>
      <p:sp>
        <p:nvSpPr>
          <p:cNvPr id="60" name="Скругленный прямоугольник 6"/>
          <p:cNvSpPr>
            <a:spLocks noChangeArrowheads="1"/>
          </p:cNvSpPr>
          <p:nvPr/>
        </p:nvSpPr>
        <p:spPr bwMode="auto">
          <a:xfrm>
            <a:off x="2040830" y="4771827"/>
            <a:ext cx="803275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0,9</a:t>
            </a:r>
          </a:p>
        </p:txBody>
      </p:sp>
      <p:sp>
        <p:nvSpPr>
          <p:cNvPr id="61" name="Скругленный прямоугольник 6"/>
          <p:cNvSpPr>
            <a:spLocks noChangeArrowheads="1"/>
          </p:cNvSpPr>
          <p:nvPr/>
        </p:nvSpPr>
        <p:spPr bwMode="auto">
          <a:xfrm>
            <a:off x="143767" y="5459213"/>
            <a:ext cx="1535113" cy="452438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Прочие</a:t>
            </a:r>
          </a:p>
        </p:txBody>
      </p:sp>
      <p:sp>
        <p:nvSpPr>
          <p:cNvPr id="62" name="Скругленный прямоугольник 6"/>
          <p:cNvSpPr>
            <a:spLocks noChangeArrowheads="1"/>
          </p:cNvSpPr>
          <p:nvPr/>
        </p:nvSpPr>
        <p:spPr bwMode="auto">
          <a:xfrm>
            <a:off x="2037655" y="5479851"/>
            <a:ext cx="801687" cy="431800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17,7</a:t>
            </a:r>
          </a:p>
        </p:txBody>
      </p:sp>
      <p:sp>
        <p:nvSpPr>
          <p:cNvPr id="63" name="Скругленный прямоугольник 15"/>
          <p:cNvSpPr>
            <a:spLocks noChangeArrowheads="1"/>
          </p:cNvSpPr>
          <p:nvPr/>
        </p:nvSpPr>
        <p:spPr bwMode="auto">
          <a:xfrm>
            <a:off x="3209229" y="2589013"/>
            <a:ext cx="842962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7,2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3208561" y="1152857"/>
            <a:ext cx="833621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Увеличение пропускной способности</a:t>
            </a:r>
          </a:p>
        </p:txBody>
      </p:sp>
      <p:sp>
        <p:nvSpPr>
          <p:cNvPr id="65" name="Скругленный прямоугольник 6"/>
          <p:cNvSpPr>
            <a:spLocks noChangeArrowheads="1"/>
          </p:cNvSpPr>
          <p:nvPr/>
        </p:nvSpPr>
        <p:spPr bwMode="auto">
          <a:xfrm>
            <a:off x="3213992" y="3385939"/>
            <a:ext cx="803275" cy="5318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3,3</a:t>
            </a:r>
          </a:p>
        </p:txBody>
      </p:sp>
      <p:sp>
        <p:nvSpPr>
          <p:cNvPr id="66" name="Скругленный прямоугольник 6"/>
          <p:cNvSpPr>
            <a:spLocks noChangeArrowheads="1"/>
          </p:cNvSpPr>
          <p:nvPr/>
        </p:nvSpPr>
        <p:spPr bwMode="auto">
          <a:xfrm>
            <a:off x="3212405" y="4122539"/>
            <a:ext cx="801687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3,5</a:t>
            </a:r>
          </a:p>
        </p:txBody>
      </p:sp>
      <p:sp>
        <p:nvSpPr>
          <p:cNvPr id="67" name="Скругленный прямоугольник 6"/>
          <p:cNvSpPr>
            <a:spLocks noChangeArrowheads="1"/>
          </p:cNvSpPr>
          <p:nvPr/>
        </p:nvSpPr>
        <p:spPr bwMode="auto">
          <a:xfrm>
            <a:off x="3212405" y="4771827"/>
            <a:ext cx="801687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0,3</a:t>
            </a:r>
          </a:p>
        </p:txBody>
      </p:sp>
      <p:sp>
        <p:nvSpPr>
          <p:cNvPr id="68" name="Скругленный прямоугольник 6"/>
          <p:cNvSpPr>
            <a:spLocks noChangeArrowheads="1"/>
          </p:cNvSpPr>
          <p:nvPr/>
        </p:nvSpPr>
        <p:spPr bwMode="auto">
          <a:xfrm>
            <a:off x="3209230" y="5479851"/>
            <a:ext cx="801687" cy="431800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0,1</a:t>
            </a:r>
          </a:p>
        </p:txBody>
      </p:sp>
      <p:sp>
        <p:nvSpPr>
          <p:cNvPr id="69" name="Скругленный прямоугольник 15"/>
          <p:cNvSpPr>
            <a:spLocks noChangeArrowheads="1"/>
          </p:cNvSpPr>
          <p:nvPr/>
        </p:nvSpPr>
        <p:spPr bwMode="auto">
          <a:xfrm>
            <a:off x="4404616" y="2589013"/>
            <a:ext cx="844550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12,1</a:t>
            </a: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404704" y="1152857"/>
            <a:ext cx="833621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Повышение надежности и эффективности</a:t>
            </a:r>
          </a:p>
        </p:txBody>
      </p:sp>
      <p:sp>
        <p:nvSpPr>
          <p:cNvPr id="71" name="Скругленный прямоугольник 6"/>
          <p:cNvSpPr>
            <a:spLocks noChangeArrowheads="1"/>
          </p:cNvSpPr>
          <p:nvPr/>
        </p:nvSpPr>
        <p:spPr bwMode="auto">
          <a:xfrm>
            <a:off x="4409380" y="3385939"/>
            <a:ext cx="803275" cy="5318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9,8</a:t>
            </a:r>
          </a:p>
        </p:txBody>
      </p:sp>
      <p:sp>
        <p:nvSpPr>
          <p:cNvPr id="72" name="Скругленный прямоугольник 6"/>
          <p:cNvSpPr>
            <a:spLocks noChangeArrowheads="1"/>
          </p:cNvSpPr>
          <p:nvPr/>
        </p:nvSpPr>
        <p:spPr bwMode="auto">
          <a:xfrm>
            <a:off x="4407792" y="4122539"/>
            <a:ext cx="803275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1,4</a:t>
            </a:r>
          </a:p>
        </p:txBody>
      </p:sp>
      <p:sp>
        <p:nvSpPr>
          <p:cNvPr id="73" name="Скругленный прямоугольник 6"/>
          <p:cNvSpPr>
            <a:spLocks noChangeArrowheads="1"/>
          </p:cNvSpPr>
          <p:nvPr/>
        </p:nvSpPr>
        <p:spPr bwMode="auto">
          <a:xfrm>
            <a:off x="4407792" y="4771827"/>
            <a:ext cx="803275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0,06</a:t>
            </a:r>
          </a:p>
        </p:txBody>
      </p:sp>
      <p:sp>
        <p:nvSpPr>
          <p:cNvPr id="74" name="Скругленный прямоугольник 6"/>
          <p:cNvSpPr>
            <a:spLocks noChangeArrowheads="1"/>
          </p:cNvSpPr>
          <p:nvPr/>
        </p:nvSpPr>
        <p:spPr bwMode="auto">
          <a:xfrm>
            <a:off x="4404617" y="5479851"/>
            <a:ext cx="803275" cy="431800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0,8</a:t>
            </a:r>
          </a:p>
        </p:txBody>
      </p:sp>
      <p:sp>
        <p:nvSpPr>
          <p:cNvPr id="75" name="Скругленный прямоугольник 15"/>
          <p:cNvSpPr>
            <a:spLocks noChangeArrowheads="1"/>
          </p:cNvSpPr>
          <p:nvPr/>
        </p:nvSpPr>
        <p:spPr bwMode="auto">
          <a:xfrm>
            <a:off x="5563492" y="2589013"/>
            <a:ext cx="842963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130,0</a:t>
            </a: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5562779" y="1152857"/>
            <a:ext cx="833621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Исчерпание эксплуатационного ресурса</a:t>
            </a:r>
          </a:p>
        </p:txBody>
      </p:sp>
      <p:sp>
        <p:nvSpPr>
          <p:cNvPr id="77" name="Скругленный прямоугольник 6"/>
          <p:cNvSpPr>
            <a:spLocks noChangeArrowheads="1"/>
          </p:cNvSpPr>
          <p:nvPr/>
        </p:nvSpPr>
        <p:spPr bwMode="auto">
          <a:xfrm>
            <a:off x="5568255" y="3385939"/>
            <a:ext cx="801687" cy="5318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64,5</a:t>
            </a:r>
          </a:p>
        </p:txBody>
      </p:sp>
      <p:sp>
        <p:nvSpPr>
          <p:cNvPr id="78" name="Скругленный прямоугольник 6"/>
          <p:cNvSpPr>
            <a:spLocks noChangeArrowheads="1"/>
          </p:cNvSpPr>
          <p:nvPr/>
        </p:nvSpPr>
        <p:spPr bwMode="auto">
          <a:xfrm>
            <a:off x="5566666" y="4122539"/>
            <a:ext cx="801688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65,4</a:t>
            </a:r>
          </a:p>
        </p:txBody>
      </p:sp>
      <p:sp>
        <p:nvSpPr>
          <p:cNvPr id="79" name="Скругленный прямоугольник 6"/>
          <p:cNvSpPr>
            <a:spLocks noChangeArrowheads="1"/>
          </p:cNvSpPr>
          <p:nvPr/>
        </p:nvSpPr>
        <p:spPr bwMode="auto">
          <a:xfrm>
            <a:off x="5566666" y="4771827"/>
            <a:ext cx="801688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</a:t>
            </a:r>
          </a:p>
        </p:txBody>
      </p:sp>
      <p:sp>
        <p:nvSpPr>
          <p:cNvPr id="80" name="Скругленный прямоугольник 6"/>
          <p:cNvSpPr>
            <a:spLocks noChangeArrowheads="1"/>
          </p:cNvSpPr>
          <p:nvPr/>
        </p:nvSpPr>
        <p:spPr bwMode="auto">
          <a:xfrm>
            <a:off x="5563491" y="5479851"/>
            <a:ext cx="801688" cy="431800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0,06</a:t>
            </a:r>
          </a:p>
        </p:txBody>
      </p:sp>
      <p:sp>
        <p:nvSpPr>
          <p:cNvPr id="81" name="Скругленный прямоугольник 15"/>
          <p:cNvSpPr>
            <a:spLocks noChangeArrowheads="1"/>
          </p:cNvSpPr>
          <p:nvPr/>
        </p:nvSpPr>
        <p:spPr bwMode="auto">
          <a:xfrm>
            <a:off x="6727129" y="2589013"/>
            <a:ext cx="844550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4,7</a:t>
            </a:r>
          </a:p>
        </p:txBody>
      </p:sp>
      <p:sp>
        <p:nvSpPr>
          <p:cNvPr id="82" name="Скругленный прямоугольник 81"/>
          <p:cNvSpPr/>
          <p:nvPr/>
        </p:nvSpPr>
        <p:spPr>
          <a:xfrm>
            <a:off x="6727816" y="1152857"/>
            <a:ext cx="833621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Строительство и реконструкция насосных станций</a:t>
            </a:r>
          </a:p>
        </p:txBody>
      </p:sp>
      <p:sp>
        <p:nvSpPr>
          <p:cNvPr id="83" name="Скругленный прямоугольник 6"/>
          <p:cNvSpPr>
            <a:spLocks noChangeArrowheads="1"/>
          </p:cNvSpPr>
          <p:nvPr/>
        </p:nvSpPr>
        <p:spPr bwMode="auto">
          <a:xfrm>
            <a:off x="6733480" y="3385939"/>
            <a:ext cx="801687" cy="531813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itchFamily="34" charset="0"/>
              </a:rPr>
              <a:t>4,5</a:t>
            </a:r>
          </a:p>
        </p:txBody>
      </p:sp>
      <p:sp>
        <p:nvSpPr>
          <p:cNvPr id="84" name="Скругленный прямоугольник 6"/>
          <p:cNvSpPr>
            <a:spLocks noChangeArrowheads="1"/>
          </p:cNvSpPr>
          <p:nvPr/>
        </p:nvSpPr>
        <p:spPr bwMode="auto">
          <a:xfrm>
            <a:off x="6731891" y="4122539"/>
            <a:ext cx="801688" cy="428625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Arial" pitchFamily="34" charset="0"/>
              </a:rPr>
              <a:t>0,2</a:t>
            </a:r>
          </a:p>
        </p:txBody>
      </p:sp>
      <p:sp>
        <p:nvSpPr>
          <p:cNvPr id="85" name="Скругленный прямоугольник 6"/>
          <p:cNvSpPr>
            <a:spLocks noChangeArrowheads="1"/>
          </p:cNvSpPr>
          <p:nvPr/>
        </p:nvSpPr>
        <p:spPr bwMode="auto">
          <a:xfrm>
            <a:off x="6731891" y="4771827"/>
            <a:ext cx="801688" cy="484187"/>
          </a:xfrm>
          <a:prstGeom prst="roundRect">
            <a:avLst>
              <a:gd name="adj" fmla="val 16667"/>
            </a:avLst>
          </a:prstGeom>
          <a:solidFill>
            <a:sysClr val="window" lastClr="FFFFFF">
              <a:lumMod val="95000"/>
            </a:sys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86" name="Скругленный прямоугольник 6"/>
          <p:cNvSpPr>
            <a:spLocks noChangeArrowheads="1"/>
          </p:cNvSpPr>
          <p:nvPr/>
        </p:nvSpPr>
        <p:spPr bwMode="auto">
          <a:xfrm>
            <a:off x="6727130" y="5479851"/>
            <a:ext cx="803275" cy="431800"/>
          </a:xfrm>
          <a:prstGeom prst="roundRect">
            <a:avLst>
              <a:gd name="adj" fmla="val 16667"/>
            </a:avLst>
          </a:prstGeom>
          <a:solidFill>
            <a:srgbClr val="4F81BD">
              <a:lumMod val="40000"/>
              <a:lumOff val="60000"/>
            </a:srgbClr>
          </a:solidFill>
          <a:ln w="952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-</a:t>
            </a:r>
          </a:p>
        </p:txBody>
      </p:sp>
      <p:sp>
        <p:nvSpPr>
          <p:cNvPr id="87" name="Скругленный прямоугольник 15"/>
          <p:cNvSpPr>
            <a:spLocks noChangeArrowheads="1"/>
          </p:cNvSpPr>
          <p:nvPr/>
        </p:nvSpPr>
        <p:spPr bwMode="auto">
          <a:xfrm>
            <a:off x="7830441" y="2589013"/>
            <a:ext cx="1138238" cy="6223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191,1</a:t>
            </a: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7830209" y="1152857"/>
            <a:ext cx="1024667" cy="1317575"/>
          </a:xfrm>
          <a:prstGeom prst="roundRect">
            <a:avLst/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vert="vert27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ИТОГО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 по всем ТСО</a:t>
            </a:r>
          </a:p>
        </p:txBody>
      </p:sp>
      <p:sp>
        <p:nvSpPr>
          <p:cNvPr id="89" name="Скругленный прямоугольник 6"/>
          <p:cNvSpPr>
            <a:spLocks noChangeArrowheads="1"/>
          </p:cNvSpPr>
          <p:nvPr/>
        </p:nvSpPr>
        <p:spPr bwMode="auto">
          <a:xfrm>
            <a:off x="7844729" y="3385939"/>
            <a:ext cx="1123950" cy="531813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90,0</a:t>
            </a:r>
          </a:p>
        </p:txBody>
      </p:sp>
      <p:sp>
        <p:nvSpPr>
          <p:cNvPr id="90" name="Скругленный прямоугольник 6"/>
          <p:cNvSpPr>
            <a:spLocks noChangeArrowheads="1"/>
          </p:cNvSpPr>
          <p:nvPr/>
        </p:nvSpPr>
        <p:spPr bwMode="auto">
          <a:xfrm>
            <a:off x="7843141" y="4122539"/>
            <a:ext cx="1125538" cy="428625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81,1</a:t>
            </a:r>
          </a:p>
        </p:txBody>
      </p:sp>
      <p:sp>
        <p:nvSpPr>
          <p:cNvPr id="91" name="Скругленный прямоугольник 6"/>
          <p:cNvSpPr>
            <a:spLocks noChangeArrowheads="1"/>
          </p:cNvSpPr>
          <p:nvPr/>
        </p:nvSpPr>
        <p:spPr bwMode="auto">
          <a:xfrm>
            <a:off x="7843141" y="4771827"/>
            <a:ext cx="1125538" cy="484187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1,3</a:t>
            </a:r>
          </a:p>
        </p:txBody>
      </p:sp>
      <p:sp>
        <p:nvSpPr>
          <p:cNvPr id="92" name="Скругленный прямоугольник 6"/>
          <p:cNvSpPr>
            <a:spLocks noChangeArrowheads="1"/>
          </p:cNvSpPr>
          <p:nvPr/>
        </p:nvSpPr>
        <p:spPr bwMode="auto">
          <a:xfrm>
            <a:off x="7839967" y="5479851"/>
            <a:ext cx="1128713" cy="431800"/>
          </a:xfrm>
          <a:prstGeom prst="roundRect">
            <a:avLst>
              <a:gd name="adj" fmla="val 16667"/>
            </a:avLst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rPr>
              <a:t>18,7</a:t>
            </a:r>
          </a:p>
        </p:txBody>
      </p:sp>
      <p:sp>
        <p:nvSpPr>
          <p:cNvPr id="93" name="Скругленный прямоугольник 92"/>
          <p:cNvSpPr>
            <a:spLocks noChangeArrowheads="1"/>
          </p:cNvSpPr>
          <p:nvPr/>
        </p:nvSpPr>
        <p:spPr bwMode="auto">
          <a:xfrm>
            <a:off x="836114" y="6003940"/>
            <a:ext cx="7569796" cy="259017"/>
          </a:xfrm>
          <a:prstGeom prst="roundRect">
            <a:avLst>
              <a:gd name="adj" fmla="val 16667"/>
            </a:avLst>
          </a:prstGeom>
          <a:solidFill>
            <a:srgbClr val="4F81BD"/>
          </a:solidFill>
          <a:ln w="127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Дополнительные финансовые потребности на закрытие ГВС – 60,5 млрд руб.</a:t>
            </a:r>
          </a:p>
        </p:txBody>
      </p:sp>
    </p:spTree>
    <p:extLst>
      <p:ext uri="{BB962C8B-B14F-4D97-AF65-F5344CB8AC3E}">
        <p14:creationId xmlns:p14="http://schemas.microsoft.com/office/powerpoint/2010/main" val="94148422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6956" y="0"/>
            <a:ext cx="5070088" cy="1009650"/>
          </a:xfrm>
        </p:spPr>
        <p:txBody>
          <a:bodyPr anchor="ctr"/>
          <a:lstStyle/>
          <a:p>
            <a:pPr algn="ctr"/>
            <a:r>
              <a:rPr lang="ru-RU" sz="1800" b="1" kern="1200" dirty="0">
                <a:latin typeface="Arial" charset="0"/>
                <a:cs typeface="Arial" charset="0"/>
              </a:rPr>
              <a:t>Стоимости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строительства ИТП </a:t>
            </a:r>
            <a:r>
              <a:rPr lang="ru-RU" sz="1800" b="1" kern="1200" dirty="0">
                <a:latin typeface="Arial" charset="0"/>
                <a:cs typeface="Arial" charset="0"/>
              </a:rPr>
              <a:t>для перехода на закрытую схему ГВС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1162F250-8718-481A-8A76-7C7FCDAE7803}" type="slidenum">
              <a:rPr lang="en-US" smtClean="0"/>
              <a:pPr algn="ctr">
                <a:defRPr/>
              </a:pPr>
              <a:t>40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z="1400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sz="1400" b="1" dirty="0"/>
              <a:t>Санкт-Петербурга на 2017, 2018, 2019 годы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40024"/>
              </p:ext>
            </p:extLst>
          </p:nvPr>
        </p:nvGraphicFramePr>
        <p:xfrm>
          <a:off x="131241" y="1799625"/>
          <a:ext cx="4934960" cy="288290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5270"/>
                <a:gridCol w="1005270"/>
                <a:gridCol w="731105"/>
                <a:gridCol w="731105"/>
                <a:gridCol w="731105"/>
                <a:gridCol w="731105"/>
              </a:tblGrid>
              <a:tr h="36036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Диапазон нагрузки, Гкал/ч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Стоимость (евро, вкл. НДС 18%)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03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Тип 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Тип 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Тип 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Тип 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0,07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24 544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38 013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22 136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34 202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0,12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0,24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29 690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43 393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25 266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39 131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0,24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36 003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50 149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30 469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44 615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0,42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45 140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60 211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36 729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51 589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0,9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55 766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76 088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42 743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61 249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  <a:tr h="3603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1,3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2,2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93 593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114 576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>
                          <a:effectLst/>
                        </a:rPr>
                        <a:t>65 386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86 375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3" marR="8993" marT="8993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81790" y="1306286"/>
            <a:ext cx="4190571" cy="338554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Удельные значения стоимости строительства ИТП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7784" y="5049464"/>
            <a:ext cx="4954668" cy="954107"/>
          </a:xfrm>
          <a:prstGeom prst="rect">
            <a:avLst/>
          </a:prstGeom>
          <a:solidFill>
            <a:srgbClr val="F79646">
              <a:lumMod val="75000"/>
            </a:srgbClr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>
            <a:defPPr>
              <a:defRPr lang="ru-RU"/>
            </a:defPPr>
            <a:lvl1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sz="1400" b="1" i="0" u="none" strike="noStrike" kern="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mbria" panose="02040503050406030204" pitchFamily="18" charset="0"/>
                <a:cs typeface="Arial" pitchFamily="34" charset="0"/>
              </a:defRPr>
            </a:lvl1pPr>
          </a:lstStyle>
          <a:p>
            <a:r>
              <a:rPr lang="ru-RU" dirty="0" smtClean="0"/>
              <a:t>Стоимости строительства </a:t>
            </a:r>
            <a:r>
              <a:rPr lang="ru-RU" dirty="0"/>
              <a:t>ИТП приняты по данным технико-коммерческих </a:t>
            </a:r>
            <a:r>
              <a:rPr lang="ru-RU" dirty="0" smtClean="0"/>
              <a:t>предложений</a:t>
            </a:r>
            <a:r>
              <a:rPr lang="ru-RU" dirty="0"/>
              <a:t>, предоставленных компаний </a:t>
            </a:r>
            <a:r>
              <a:rPr lang="ru-RU" dirty="0" err="1" smtClean="0"/>
              <a:t>Danfoss</a:t>
            </a:r>
            <a:endParaRPr lang="ru-RU" dirty="0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032295"/>
              </p:ext>
            </p:extLst>
          </p:nvPr>
        </p:nvGraphicFramePr>
        <p:xfrm>
          <a:off x="5142452" y="1202208"/>
          <a:ext cx="3857965" cy="4980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348692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539" y="0"/>
            <a:ext cx="5426355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Перечень замечаний и предложений для учета при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доработке </a:t>
            </a:r>
            <a:r>
              <a:rPr lang="ru-RU" sz="1800" b="1" kern="1200" dirty="0">
                <a:latin typeface="Arial" charset="0"/>
                <a:cs typeface="Arial" charset="0"/>
              </a:rPr>
              <a:t>методики ценообразования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41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80605"/>
              </p:ext>
            </p:extLst>
          </p:nvPr>
        </p:nvGraphicFramePr>
        <p:xfrm>
          <a:off x="380848" y="1398556"/>
          <a:ext cx="8359739" cy="4440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872"/>
                <a:gridCol w="5051696"/>
                <a:gridCol w="2819171"/>
              </a:tblGrid>
              <a:tr h="3630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</a:t>
                      </a:r>
                      <a:r>
                        <a:rPr lang="ru-RU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замечания 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(предложения)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Комментарий Разработчика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381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графиках привести наименование осей и единиц измерения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2381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6405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Уточнить график на рис. 14. Верно ли, что с возрастанием мощности газовой котельной возрастает и удельная ее стоимость?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График на рис. 14 уточнен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2381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47627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Откорректировать нумерацию разделов (стр. 71, указан номер раздела 2.2 вместо 3.2).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Нумерация разделов откорректирована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2381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7739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Дать рекомендации по учету в расчетах затрат и работ, не включенных в методику 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Рекомендации по учету в расчетах затрат и работ, не включенных в методику</a:t>
                      </a:r>
                      <a:r>
                        <a:rPr lang="ru-RU" sz="14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представлены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2381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  <a:tr h="71441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 подборе аппроксимирующих функций целесообразно сопоставить исходные данные и расчетные значения и сделать заключение о применимости функций.</a:t>
                      </a:r>
                      <a:endParaRPr lang="ru-RU" sz="1400" b="0" i="0" u="none" strike="noStrike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Заключение о применимости функций представлено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2" marR="4512" marT="45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435439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14921" y="0"/>
            <a:ext cx="5376959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Перечень замечаний и предложений для учета при </a:t>
            </a:r>
            <a:r>
              <a:rPr lang="ru-RU" sz="1800" b="1" kern="1200" dirty="0" smtClean="0">
                <a:latin typeface="Arial" charset="0"/>
                <a:cs typeface="Arial" charset="0"/>
              </a:rPr>
              <a:t>доработке методики </a:t>
            </a:r>
            <a:r>
              <a:rPr lang="ru-RU" sz="1800" b="1" kern="1200" dirty="0">
                <a:latin typeface="Arial" charset="0"/>
                <a:cs typeface="Arial" charset="0"/>
              </a:rPr>
              <a:t>ценообразования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42</a:t>
            </a:fld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332201"/>
              </p:ext>
            </p:extLst>
          </p:nvPr>
        </p:nvGraphicFramePr>
        <p:xfrm>
          <a:off x="239320" y="1348938"/>
          <a:ext cx="8528162" cy="4645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8722"/>
                <a:gridCol w="5153471"/>
                <a:gridCol w="2875969"/>
              </a:tblGrid>
              <a:tr h="3184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r>
                        <a:rPr lang="ru-RU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Содержание </a:t>
                      </a:r>
                      <a:r>
                        <a:rPr lang="ru-RU" sz="14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замечания </a:t>
                      </a:r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(предложения)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Комментарий Разработчика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8314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Привести (где это необходимо) корректные ссылки на справочники базовых цен, укрупненные нормативы цены строительства, другие документы.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Ссылки приведены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2277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9108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предлагаемой методике не учитывается целый перечень затрат имеющих место в главах 1,8 и 9 сводного сметного расчета стоимости строительства.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Удельные затраты по работам, не включенным в методику, представлены дополнительно в отдельном разделе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2277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11385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 приводится расчет величины весовых коэффициентов.</a:t>
                      </a:r>
                      <a:endParaRPr lang="ru-RU" sz="1400" b="0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Расчет величины весомых коэффициентов принят на основе опроса членов экспертной группы и выведения средневзвешенных значений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2277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  <a:tr h="9108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сводных сметных расчетах, приведенных в приложениях к методике учитываются средства на страхование строительных рисков, которые в настоящее время исключены из сводных сметных расчетов</a:t>
                      </a:r>
                      <a:endParaRPr lang="ru-RU" sz="1400" b="0" i="0" u="none" strike="noStrike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Статья затрат на страхование строительных рисков исключены из сметных расчетов, используемых в методике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822" marR="3822" marT="382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604159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5320" y="0"/>
            <a:ext cx="5181600" cy="1009650"/>
          </a:xfrm>
        </p:spPr>
        <p:txBody>
          <a:bodyPr anchor="ctr"/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выводы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>
              <a:defRPr/>
            </a:pPr>
            <a:fld id="{06B3685A-AC94-444C-BC88-A9AB3250D787}" type="slidenum">
              <a:rPr lang="en-US" smtClean="0"/>
              <a:pPr algn="ctr">
                <a:defRPr/>
              </a:pPr>
              <a:t>43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ru-RU" sz="1400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sz="1400" b="1" dirty="0"/>
              <a:t>Санкт-Петербурга на 2017, 2018, 2019 годы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9449" y="1123790"/>
            <a:ext cx="8913341" cy="5750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0000"/>
                </a:solidFill>
                <a:latin typeface="Arial Narrow"/>
              </a:rPr>
              <a:t>1</a:t>
            </a:r>
            <a:r>
              <a:rPr lang="ru-RU" sz="1300" b="1" dirty="0" smtClean="0">
                <a:solidFill>
                  <a:srgbClr val="000000"/>
                </a:solidFill>
                <a:latin typeface="Arial Narrow"/>
              </a:rPr>
              <a:t>. 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стоимости мероприятий по новому строительству и реконструкции источников тепловой энергии основана на использовании укрупненных нормативов стоимости единицы мощности источника в зависимости 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вида источника (ПГУ ТЭЦ, ГТУ ТЭЦ, ПТ ТЭЦ, блок-модульная котельная, крупная стационарная котельная)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диапазона мощности (малые источники, до 30 МВт, крупные – свыше 30 МВт)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вида используемого топлива.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Для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базы укрупненных нормативов стоимости реконструкции и нового строительства источников тепловой энергии использованы: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поставщиков (производителей) основного и вспомогательного оборудования котельных и ТЭЦ;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ведущих ТСО СПб о стоимости строительства и реконструкции ТЭЦ и котельных; 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данные по объектам аналогам других городов </a:t>
            </a:r>
            <a:r>
              <a:rPr lang="ru-RU" sz="13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РФ;</a:t>
            </a:r>
          </a:p>
          <a:p>
            <a:pPr marL="676275" indent="67866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каталог </a:t>
            </a:r>
            <a:r>
              <a:rPr lang="ru-RU" sz="13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отечественного оборудования и материалов для предприятий инженерно-энергетического комплекса КЭИО СПб .</a:t>
            </a:r>
            <a:endParaRPr lang="ru-RU" sz="1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08410" fontAlgn="auto">
              <a:spcBef>
                <a:spcPts val="45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Методика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стоимости мероприятий по новому строительству и реконструкции тепловых сетей основана на использовании укрупненных нормативов стоимости прокладки одного метра тепловой трассы в ППУ изоляции в зависимости от вида прокладки (наземная, подземная </a:t>
            </a:r>
            <a:r>
              <a:rPr lang="ru-RU" sz="13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безканальная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…), диаметра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условий строительства (реконструкции) – плотная застройка в исторической части города, современная застройка «спальных» районов, пригородные зоны с малой плотностью застройки. </a:t>
            </a:r>
          </a:p>
          <a:p>
            <a:pPr algn="just" defTabSz="608410" fontAlgn="auto">
              <a:spcBef>
                <a:spcPts val="45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Для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базы укрупненных нормативов стоимости реконструкции и нового строительства 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тепловых сетей 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использованы данные ведущих </a:t>
            </a:r>
            <a:r>
              <a:rPr lang="ru-RU" sz="13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теплосетевых</a:t>
            </a:r>
            <a:r>
              <a:rPr lang="ru-RU" sz="1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организаций СПб</a:t>
            </a: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defTabSz="608410" fontAlgn="auto">
              <a:spcBef>
                <a:spcPts val="450"/>
              </a:spcBef>
              <a:spcAft>
                <a:spcPts val="0"/>
              </a:spcAft>
            </a:pPr>
            <a:r>
              <a:rPr lang="ru-RU" sz="13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При актуализации Схемы теплоснабжения на 2018 г. для определения капитальных затрат рекомендуется использовать представленную методику.</a:t>
            </a:r>
            <a:endParaRPr lang="ru-RU" sz="13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08410" fontAlgn="auto">
              <a:spcBef>
                <a:spcPts val="450"/>
              </a:spcBef>
              <a:spcAft>
                <a:spcPts val="0"/>
              </a:spcAft>
            </a:pPr>
            <a:endParaRPr lang="ru-RU" sz="1300" b="1" dirty="0">
              <a:solidFill>
                <a:srgbClr val="000000"/>
              </a:solidFill>
              <a:latin typeface="Arial Narrow"/>
            </a:endParaRPr>
          </a:p>
          <a:p>
            <a:pPr defTabSz="608410" fontAlgn="auto">
              <a:spcBef>
                <a:spcPts val="0"/>
              </a:spcBef>
              <a:spcAft>
                <a:spcPts val="0"/>
              </a:spcAft>
            </a:pPr>
            <a:endParaRPr lang="ru-RU" sz="1300" dirty="0">
              <a:solidFill>
                <a:srgbClr val="000000"/>
              </a:solidFill>
              <a:latin typeface="Arial Narrow"/>
            </a:endParaRPr>
          </a:p>
          <a:p>
            <a:pPr marL="0" lvl="6"/>
            <a:endParaRPr lang="ru-RU" sz="1300" dirty="0">
              <a:solidFill>
                <a:srgbClr val="000000"/>
              </a:solidFill>
              <a:latin typeface="Arial Narrow"/>
            </a:endParaRPr>
          </a:p>
          <a:p>
            <a:pPr marL="257175" indent="-257175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ru-RU" sz="1300" dirty="0">
              <a:solidFill>
                <a:srgbClr val="000000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68980700"/>
      </p:ext>
    </p:extLst>
  </p:cSld>
  <p:clrMapOvr>
    <a:masterClrMapping/>
  </p:clrMapOvr>
  <p:transition>
    <p:wip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29" y="2692866"/>
            <a:ext cx="715327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28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Спасибо за внимание!</a:t>
            </a:r>
            <a:endParaRPr lang="ru-RU" sz="28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44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5864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7220" y="0"/>
            <a:ext cx="5144429" cy="1009650"/>
          </a:xfrm>
        </p:spPr>
        <p:txBody>
          <a:bodyPr anchor="ctr"/>
          <a:lstStyle/>
          <a:p>
            <a:pPr algn="ctr"/>
            <a:r>
              <a:rPr lang="ru-RU" sz="1800" b="1" dirty="0">
                <a:latin typeface="Arial" charset="0"/>
                <a:cs typeface="Arial" charset="0"/>
              </a:rPr>
              <a:t>Проблема, связанная с  определением финансовых потребностей мероприятий Схемы теплоснабжения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C7C3DAE-A012-493D-B1E9-56D691EEFE83}" type="slidenum">
              <a:rPr lang="ru-RU" smtClean="0">
                <a:solidFill>
                  <a:srgbClr val="FFFFFF"/>
                </a:solidFill>
              </a:rPr>
              <a:pPr algn="ctr"/>
              <a:t>5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05268" y="1161448"/>
            <a:ext cx="2912175" cy="1697930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ПРОБЛЕМА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Существенный рост финансовых потребностей от актуализации к актуализации (в два раза по ТЭЦ, в четыре раза по котельным)</a:t>
            </a:r>
          </a:p>
        </p:txBody>
      </p:sp>
      <p:sp>
        <p:nvSpPr>
          <p:cNvPr id="10" name="Стрелка вправо 9"/>
          <p:cNvSpPr/>
          <p:nvPr/>
        </p:nvSpPr>
        <p:spPr bwMode="auto">
          <a:xfrm>
            <a:off x="3284217" y="1533895"/>
            <a:ext cx="1217239" cy="953036"/>
          </a:xfrm>
          <a:prstGeom prst="rightArrow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dirty="0">
              <a:solidFill>
                <a:srgbClr val="FFFF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263989" y="2938732"/>
            <a:ext cx="3237467" cy="1574240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Замечание экспертов комиссии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 Минэнерго РФ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«Удельные показатели стоимости строительства и реконструкции сильно завышены»</a:t>
            </a: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05269" y="4592326"/>
            <a:ext cx="3663844" cy="1574240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FFFFFF"/>
                </a:solidFill>
              </a:rPr>
              <a:t>Решение проблемы: систематизация, анализ и обобщение данных ведущих  ТСО СПб и поставщиков ТМО, труб и арматуры с целью обеспечения достоверности, точности и доказательности оценок финансовых потребностей  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750928"/>
              </p:ext>
            </p:extLst>
          </p:nvPr>
        </p:nvGraphicFramePr>
        <p:xfrm>
          <a:off x="4650139" y="1086678"/>
          <a:ext cx="4287389" cy="549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664911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8C7C3DAE-A012-493D-B1E9-56D691EEFE83}" type="slidenum">
              <a:rPr lang="ru-RU" smtClean="0">
                <a:solidFill>
                  <a:srgbClr val="FFFFFF"/>
                </a:solidFill>
              </a:rPr>
              <a:pPr algn="ctr"/>
              <a:t>6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1692274" y="159026"/>
            <a:ext cx="5648325" cy="757238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5pPr>
            <a:lvl6pPr marL="3429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6pPr>
            <a:lvl7pPr marL="6858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7pPr>
            <a:lvl8pPr marL="10287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8pPr>
            <a:lvl9pPr marL="1371600" algn="l" rtl="0" fontAlgn="base">
              <a:spcBef>
                <a:spcPct val="0"/>
              </a:spcBef>
              <a:spcAft>
                <a:spcPct val="0"/>
              </a:spcAft>
              <a:defRPr sz="195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sz="1800" b="1" dirty="0" smtClean="0">
                <a:latin typeface="Arial" charset="0"/>
                <a:cs typeface="Arial" charset="0"/>
              </a:rPr>
              <a:t>Укрупненный состав </a:t>
            </a:r>
            <a:r>
              <a:rPr lang="ru-RU" sz="1800" b="1" dirty="0">
                <a:latin typeface="Arial" charset="0"/>
                <a:cs typeface="Arial" charset="0"/>
              </a:rPr>
              <a:t>мероприятий по строительству и модернизации (реконструкции) источников тепловой энергии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204788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rgbClr val="FFFFFF"/>
                </a:solidFill>
              </a:rPr>
              <a:t>1. Строительство </a:t>
            </a:r>
            <a:r>
              <a:rPr lang="ru-RU" sz="1500" b="1" dirty="0">
                <a:solidFill>
                  <a:srgbClr val="FFFFFF"/>
                </a:solidFill>
              </a:rPr>
              <a:t>новых источников для обеспечения перспективных  нагрузок, подключение которых к действующим </a:t>
            </a:r>
            <a:r>
              <a:rPr lang="ru-RU" sz="1500" b="1" dirty="0" smtClean="0">
                <a:solidFill>
                  <a:srgbClr val="FFFFFF"/>
                </a:solidFill>
              </a:rPr>
              <a:t>источникам</a:t>
            </a:r>
            <a:endParaRPr lang="ru-RU" sz="1500" b="1" dirty="0">
              <a:solidFill>
                <a:srgbClr val="FFFFFF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3160490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rgbClr val="FFFFFF"/>
                </a:solidFill>
              </a:rPr>
              <a:t>2. Реконструкция </a:t>
            </a:r>
            <a:r>
              <a:rPr lang="ru-RU" sz="1500" b="1" dirty="0">
                <a:solidFill>
                  <a:srgbClr val="FFFFFF"/>
                </a:solidFill>
              </a:rPr>
              <a:t>действующих источников  с увеличением мощности для обеспечения существующих и перспективных нагрузок в зоне действия источника 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6278786" y="1911658"/>
            <a:ext cx="2683299" cy="1715558"/>
          </a:xfrm>
          <a:prstGeom prst="rect">
            <a:avLst/>
          </a:prstGeom>
          <a:solidFill>
            <a:srgbClr val="5E88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500" b="1" dirty="0" smtClean="0">
                <a:solidFill>
                  <a:srgbClr val="FFFFFF"/>
                </a:solidFill>
              </a:rPr>
              <a:t>3. Реконструкция </a:t>
            </a:r>
            <a:r>
              <a:rPr lang="ru-RU" sz="1500" b="1" dirty="0">
                <a:solidFill>
                  <a:srgbClr val="FFFFFF"/>
                </a:solidFill>
              </a:rPr>
              <a:t>действующих источников для обеспечения существующих нагрузок  и оптимизации состава генерирующего оборудования</a:t>
            </a:r>
          </a:p>
        </p:txBody>
      </p:sp>
      <p:sp>
        <p:nvSpPr>
          <p:cNvPr id="27" name="Скругленный прямоугольник 6"/>
          <p:cNvSpPr>
            <a:spLocks noChangeArrowheads="1"/>
          </p:cNvSpPr>
          <p:nvPr/>
        </p:nvSpPr>
        <p:spPr bwMode="auto">
          <a:xfrm>
            <a:off x="257593" y="3774315"/>
            <a:ext cx="2630495" cy="47154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Строительство новых </a:t>
            </a:r>
            <a:r>
              <a:rPr lang="ru-RU" sz="1050" dirty="0" smtClean="0">
                <a:solidFill>
                  <a:prstClr val="black"/>
                </a:solidFill>
              </a:rPr>
              <a:t>блоков на ТЭЦ</a:t>
            </a:r>
            <a:endParaRPr lang="ru-RU" sz="1050" dirty="0">
              <a:solidFill>
                <a:prstClr val="black"/>
              </a:solidFill>
            </a:endParaRPr>
          </a:p>
        </p:txBody>
      </p:sp>
      <p:sp>
        <p:nvSpPr>
          <p:cNvPr id="28" name="Скругленный прямоугольник 6"/>
          <p:cNvSpPr>
            <a:spLocks noChangeArrowheads="1"/>
          </p:cNvSpPr>
          <p:nvPr/>
        </p:nvSpPr>
        <p:spPr bwMode="auto">
          <a:xfrm>
            <a:off x="257593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Строительство новых крупных котельных по (более 30МВт) по типовым и индивидуальным проектам</a:t>
            </a:r>
          </a:p>
        </p:txBody>
      </p:sp>
      <p:sp>
        <p:nvSpPr>
          <p:cNvPr id="31" name="Скругленный прямоугольник 6"/>
          <p:cNvSpPr>
            <a:spLocks noChangeArrowheads="1"/>
          </p:cNvSpPr>
          <p:nvPr/>
        </p:nvSpPr>
        <p:spPr bwMode="auto">
          <a:xfrm>
            <a:off x="257593" y="5001229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Строительство блок модульных и модульных котельных по (менее 30МВт) высокой заводской готовности</a:t>
            </a:r>
          </a:p>
        </p:txBody>
      </p:sp>
      <p:sp>
        <p:nvSpPr>
          <p:cNvPr id="32" name="Скругленный прямоугольник 6"/>
          <p:cNvSpPr>
            <a:spLocks noChangeArrowheads="1"/>
          </p:cNvSpPr>
          <p:nvPr/>
        </p:nvSpPr>
        <p:spPr bwMode="auto">
          <a:xfrm>
            <a:off x="3160489" y="3774315"/>
            <a:ext cx="2630495" cy="47154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prstClr val="black"/>
                </a:solidFill>
              </a:rPr>
              <a:t>Реконструкция действующих  ТЭЦ с увеличением тепловой мощности с учетом спроса на тепловую и электрическую мощность</a:t>
            </a:r>
          </a:p>
        </p:txBody>
      </p:sp>
      <p:sp>
        <p:nvSpPr>
          <p:cNvPr id="33" name="Скругленный прямоугольник 6"/>
          <p:cNvSpPr>
            <a:spLocks noChangeArrowheads="1"/>
          </p:cNvSpPr>
          <p:nvPr/>
        </p:nvSpPr>
        <p:spPr bwMode="auto">
          <a:xfrm>
            <a:off x="3160489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Реконструкция крупных котельных по (более 30МВт) по индивидуальным проектам</a:t>
            </a:r>
          </a:p>
        </p:txBody>
      </p:sp>
      <p:sp>
        <p:nvSpPr>
          <p:cNvPr id="34" name="Скругленный прямоугольник 6"/>
          <p:cNvSpPr>
            <a:spLocks noChangeArrowheads="1"/>
          </p:cNvSpPr>
          <p:nvPr/>
        </p:nvSpPr>
        <p:spPr bwMode="auto">
          <a:xfrm>
            <a:off x="3160489" y="5001229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Строительство блок модульных и модульных котельных по (менее 30МВт) высокой заводской готовности</a:t>
            </a:r>
          </a:p>
        </p:txBody>
      </p:sp>
      <p:sp>
        <p:nvSpPr>
          <p:cNvPr id="35" name="Скругленный прямоугольник 6"/>
          <p:cNvSpPr>
            <a:spLocks noChangeArrowheads="1"/>
          </p:cNvSpPr>
          <p:nvPr/>
        </p:nvSpPr>
        <p:spPr bwMode="auto">
          <a:xfrm>
            <a:off x="6278786" y="3774315"/>
            <a:ext cx="2630495" cy="47154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>
                <a:solidFill>
                  <a:prstClr val="black"/>
                </a:solidFill>
              </a:rPr>
              <a:t>Реконструкция действующих  ТЭЦ с оптимизацией тепловой мощности с учетом спроса на тепловую и электрическую мощность</a:t>
            </a:r>
          </a:p>
        </p:txBody>
      </p:sp>
      <p:sp>
        <p:nvSpPr>
          <p:cNvPr id="36" name="Скругленный прямоугольник 6"/>
          <p:cNvSpPr>
            <a:spLocks noChangeArrowheads="1"/>
          </p:cNvSpPr>
          <p:nvPr/>
        </p:nvSpPr>
        <p:spPr bwMode="auto">
          <a:xfrm>
            <a:off x="6278786" y="4373183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Реконструкция крупных котельных по (более 30МВт) по индивидуальным проектам</a:t>
            </a:r>
          </a:p>
        </p:txBody>
      </p:sp>
      <p:sp>
        <p:nvSpPr>
          <p:cNvPr id="37" name="Скругленный прямоугольник 6"/>
          <p:cNvSpPr>
            <a:spLocks noChangeArrowheads="1"/>
          </p:cNvSpPr>
          <p:nvPr/>
        </p:nvSpPr>
        <p:spPr bwMode="auto">
          <a:xfrm>
            <a:off x="6278786" y="5001229"/>
            <a:ext cx="2630495" cy="47329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50" dirty="0">
                <a:solidFill>
                  <a:prstClr val="black"/>
                </a:solidFill>
              </a:rPr>
              <a:t>Строительство блок модульных и модульных котельных по (менее 30МВт) высокой заводской готовности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0280955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24051" y="0"/>
            <a:ext cx="521238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 smtClean="0">
                <a:latin typeface="Arial" charset="0"/>
                <a:cs typeface="Arial" charset="0"/>
              </a:rPr>
              <a:t>Типы инвестиционных мероприятий, анализируемые на предмет удельной стоимости</a:t>
            </a:r>
            <a:endParaRPr lang="ru-RU" sz="1800" b="1" kern="1200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7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" y="1254099"/>
            <a:ext cx="8337176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3538" algn="just">
              <a:lnSpc>
                <a:spcPct val="150000"/>
              </a:lnSpc>
              <a:spcAft>
                <a:spcPts val="0"/>
              </a:spcAft>
              <a:tabLst>
                <a:tab pos="538163" algn="l"/>
              </a:tabLst>
            </a:pPr>
            <a:r>
              <a:rPr lang="ru-RU" sz="15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Строительство новых источников с </a:t>
            </a:r>
            <a:r>
              <a:rPr lang="ru-RU" sz="1500" b="1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увеличением мощности</a:t>
            </a:r>
            <a:endParaRPr lang="ru-RU" sz="1500" b="1" u="sng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Новое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строительство блок-модульных газовых котельных высокой заводской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готовности и стационарных котельных</a:t>
            </a: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Установка газовых турбин</a:t>
            </a:r>
          </a:p>
          <a:p>
            <a:pPr marL="363538" algn="just">
              <a:lnSpc>
                <a:spcPct val="150000"/>
              </a:lnSpc>
              <a:spcAft>
                <a:spcPts val="0"/>
              </a:spcAft>
              <a:tabLst>
                <a:tab pos="538163" algn="l"/>
              </a:tabLst>
            </a:pPr>
            <a:r>
              <a:rPr lang="ru-RU" sz="15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Реконструкция действующих источников с увеличением мощности</a:t>
            </a:r>
            <a:endParaRPr lang="ru-RU" sz="1500" b="1" u="sng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Установка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новых водогрейных котлоагрегатов</a:t>
            </a:r>
            <a:endParaRPr lang="ru-RU" sz="1500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Установка новых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паровых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котлоагрегатов</a:t>
            </a:r>
          </a:p>
          <a:p>
            <a:pPr marL="363538" algn="just">
              <a:lnSpc>
                <a:spcPct val="150000"/>
              </a:lnSpc>
              <a:spcAft>
                <a:spcPts val="0"/>
              </a:spcAft>
              <a:tabLst>
                <a:tab pos="538163" algn="l"/>
              </a:tabLst>
            </a:pPr>
            <a:r>
              <a:rPr lang="ru-RU" sz="1500" b="1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Реконструкция действующих источников </a:t>
            </a:r>
            <a:r>
              <a:rPr lang="ru-RU" sz="15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без увеличения </a:t>
            </a:r>
            <a:r>
              <a:rPr lang="ru-RU" sz="1500" b="1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мощности</a:t>
            </a: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Модернизация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(замена) водогрейных и паровых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котлоагрегатов</a:t>
            </a: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Модернизация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(замена) отдельных элементов газовых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котельных</a:t>
            </a: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Реконструкция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тепловых сетей</a:t>
            </a:r>
          </a:p>
          <a:p>
            <a:pPr marL="706438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Реконструкция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ЦТП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и строительство ИТП для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перехода на закрытую схему ГВС</a:t>
            </a:r>
            <a:endParaRPr lang="en-US" sz="1500" dirty="0" smtClean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endParaRPr lang="ru-RU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83312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5212384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>
                <a:latin typeface="Arial" charset="0"/>
                <a:cs typeface="Arial" charset="0"/>
              </a:rPr>
              <a:t>Источники информации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>
                <a:solidFill>
                  <a:srgbClr val="FFFFFF"/>
                </a:solidFill>
              </a:rPr>
              <a:pPr marL="92075" algn="ctr">
                <a:defRPr/>
              </a:pPr>
              <a:t>8</a:t>
            </a:fld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3754" y="1128117"/>
            <a:ext cx="8337176" cy="5211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При определении стоимости инвестиционных мероприятий, проводился сравнительный анализ и обобщение данных из </a:t>
            </a:r>
            <a:r>
              <a:rPr lang="ru-RU" sz="16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шести различных источников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Технико-коммерческих предложений и публичных данных организаций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-производителей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ООО «БАЛТКОТЛОМАШ», ООО «Северная Компания и другие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ru-RU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Утвержденных и планируемых к утверждению инвестиционных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программ ТСО СПб (ГУП «ТЭК СПб», ООО «Петербургтеплоэнерго») и ТСО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других</a:t>
            </a:r>
            <a:r>
              <a:rPr lang="en-US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регионов РФ</a:t>
            </a: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Данных единой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информационной системы в сфере государственных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закупок (</a:t>
            </a:r>
            <a:r>
              <a:rPr lang="en-US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www.zakupki.gov.ru)</a:t>
            </a:r>
            <a:endParaRPr lang="ru-RU" sz="15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706438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У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твержденных и размещенных в публичном доступе схем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теплоснабжения для городов с населением более 500 тыс.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человек</a:t>
            </a:r>
            <a:endParaRPr lang="ru-RU" sz="15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6438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Предоставленных сводных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сметных расчетов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организаций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–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подрядчиков (ООО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«АвангардСтройТрест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», ООО «БАЛТКОТЛОМАШ»).</a:t>
            </a:r>
          </a:p>
          <a:p>
            <a:pPr marL="706438" lvl="0" indent="-342900" algn="just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  <a:tabLst>
                <a:tab pos="538163" algn="l"/>
              </a:tabLst>
            </a:pPr>
            <a:r>
              <a:rPr lang="ru-RU" sz="15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Базы данных </a:t>
            </a:r>
            <a:r>
              <a:rPr lang="ru-RU" sz="15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КЭиИО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по отечественному оборудованию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и </a:t>
            </a:r>
            <a:r>
              <a:rPr lang="ru-RU" sz="15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материалам </a:t>
            </a:r>
            <a:r>
              <a:rPr lang="ru-RU" sz="15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для предприятий инженерно-энергетического комплекса</a:t>
            </a:r>
            <a:r>
              <a:rPr lang="ru-RU" sz="1600" dirty="0"/>
              <a:t>.</a:t>
            </a:r>
            <a:endParaRPr lang="ru-RU" sz="15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765774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3640" y="0"/>
            <a:ext cx="5221437" cy="1048624"/>
          </a:xfrm>
        </p:spPr>
        <p:txBody>
          <a:bodyPr anchor="ctr"/>
          <a:lstStyle/>
          <a:p>
            <a:pPr algn="ctr" eaLnBrk="1" hangingPunct="1">
              <a:lnSpc>
                <a:spcPct val="150000"/>
              </a:lnSpc>
            </a:pPr>
            <a:r>
              <a:rPr lang="ru-RU" sz="1800" b="1" kern="1200" dirty="0" smtClean="0">
                <a:latin typeface="Arial" charset="0"/>
                <a:cs typeface="Arial" charset="0"/>
              </a:rPr>
              <a:t>Организации, анализируемые на предмет стоимости котлоагрегатов</a:t>
            </a:r>
            <a:endParaRPr lang="ru-RU" sz="1800" b="1" kern="1200" dirty="0">
              <a:latin typeface="Arial" charset="0"/>
              <a:cs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91343" y="6334780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/>
              <a:t>Ежегодная актуализация  схемы теплоснабжения города </a:t>
            </a:r>
          </a:p>
          <a:p>
            <a:pPr algn="ctr">
              <a:defRPr/>
            </a:pPr>
            <a:r>
              <a:rPr lang="ru-RU" b="1" dirty="0"/>
              <a:t>Санкт-Петербурга на 2017, 2018, 2019 годы</a:t>
            </a:r>
            <a:endParaRPr lang="ru-RU" dirty="0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1" y="6316717"/>
            <a:ext cx="1924050" cy="54128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92075" algn="ctr">
              <a:defRPr/>
            </a:pPr>
            <a:fld id="{74AE6560-B16E-451C-B314-4FA6E52BE64D}" type="slidenum">
              <a:rPr lang="ru-RU" sz="17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pPr marL="92075" algn="ctr">
                <a:defRPr/>
              </a:pPr>
              <a:t>9</a:t>
            </a:fld>
            <a:endParaRPr lang="ru-RU" sz="17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2390" y="1048624"/>
            <a:ext cx="8337176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540385" algn="l"/>
              </a:tabLst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Для определения стоимости установки котлоагрегатов, были проанализированы данные ведущих организаций-производителей</a:t>
            </a: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endParaRPr lang="ru-RU" sz="1600" b="1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Для определения стоимости установки </a:t>
            </a:r>
            <a:r>
              <a:rPr lang="ru-RU" sz="1600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водогрейных котлоагрегатов малой мощности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проанализированы данные организаций – производителей котлов марок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Lamborghini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MEGA PREX,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Viesmann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Buderus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Термотехник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ООО «БАЛТКОТЛОМАШ». 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Для определения стоимости установки </a:t>
            </a:r>
            <a:r>
              <a:rPr lang="ru-RU" sz="1600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водогрейных </a:t>
            </a:r>
            <a:r>
              <a:rPr lang="ru-RU" sz="1600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котлоагрегатов марок КВГМ (ПТВМ)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проанализированы данные организаций – производителей котлов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марок ООО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«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Дорогобужкотломаш»,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ТПГ «</a:t>
            </a:r>
            <a:r>
              <a:rPr lang="ru-RU" sz="1600" dirty="0" err="1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Теплоэнергоснаб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».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Для определения стоимости установки </a:t>
            </a:r>
            <a:r>
              <a:rPr lang="ru-RU" sz="1600" u="sng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паровых </a:t>
            </a:r>
            <a:r>
              <a:rPr lang="ru-RU" sz="1600" u="sng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котлоагрегатов марок ДКВр и ДЕ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проанализированы данные организаций – производителей 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ООО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«Энергомашхолдинг», ООО «Бийская энергетическая компания</a:t>
            </a:r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».</a:t>
            </a:r>
            <a:endParaRPr lang="ru-RU" sz="1600" dirty="0">
              <a:solidFill>
                <a:schemeClr val="tx1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4367"/>
      </p:ext>
    </p:extLst>
  </p:cSld>
  <p:clrMapOvr>
    <a:masterClrMapping/>
  </p:clrMapOvr>
  <p:transition spd="slow" advClick="0" advTm="5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Специальное оформление">
  <a:themeElements>
    <a:clrScheme name="5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Специальное оформление">
  <a:themeElements>
    <a:clrScheme name="6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9_Специальное оформление">
  <a:themeElements>
    <a:clrScheme name="9_Специальное оформление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Специальное оформление">
  <a:themeElements>
    <a:clrScheme name="2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3">
        <a:dk1>
          <a:srgbClr val="2D2015"/>
        </a:dk1>
        <a:lt1>
          <a:srgbClr val="FF00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00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Специальное оформление 14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Специальное оформление 15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13012</TotalTime>
  <Words>5535</Words>
  <Application>Microsoft Office PowerPoint</Application>
  <PresentationFormat>Экран (4:3)</PresentationFormat>
  <Paragraphs>2204</Paragraphs>
  <Slides>44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44</vt:i4>
      </vt:variant>
    </vt:vector>
  </HeadingPairs>
  <TitlesOfParts>
    <vt:vector size="60" baseType="lpstr">
      <vt:lpstr>MS Mincho</vt:lpstr>
      <vt:lpstr>Arial</vt:lpstr>
      <vt:lpstr>Arial Narrow</vt:lpstr>
      <vt:lpstr>Calibri</vt:lpstr>
      <vt:lpstr>Cambria</vt:lpstr>
      <vt:lpstr>Cambria Math</vt:lpstr>
      <vt:lpstr>Symbol</vt:lpstr>
      <vt:lpstr>Times New Roman</vt:lpstr>
      <vt:lpstr>3_Специальное оформление</vt:lpstr>
      <vt:lpstr>4_Специальное оформление</vt:lpstr>
      <vt:lpstr>5_Специальное оформление</vt:lpstr>
      <vt:lpstr>6_Специальное оформление</vt:lpstr>
      <vt:lpstr>7_Специальное оформление</vt:lpstr>
      <vt:lpstr>8_Специальное оформление</vt:lpstr>
      <vt:lpstr>9_Специальное оформление</vt:lpstr>
      <vt:lpstr>2_Специальное оформление</vt:lpstr>
      <vt:lpstr>Презентация PowerPoint</vt:lpstr>
      <vt:lpstr>Презентация PowerPoint</vt:lpstr>
      <vt:lpstr>Финансовые потребности в строительство и реконструкцию источников тепловой энергии в прогнозных ценах</vt:lpstr>
      <vt:lpstr>Финансовые потребности в строительство и реконструкцию тепловых сетей в прогнозных ценах (с НДС, млрд руб.)</vt:lpstr>
      <vt:lpstr>Проблема, связанная с  определением финансовых потребностей мероприятий Схемы теплоснабжения</vt:lpstr>
      <vt:lpstr>Презентация PowerPoint</vt:lpstr>
      <vt:lpstr>Типы инвестиционных мероприятий, анализируемые на предмет удельной стоимости</vt:lpstr>
      <vt:lpstr>Источники информации</vt:lpstr>
      <vt:lpstr>Организации, анализируемые на предмет стоимости котлоагрегатов</vt:lpstr>
      <vt:lpstr>Методические подходы обработки статистической информации</vt:lpstr>
      <vt:lpstr>Презентация PowerPoint</vt:lpstr>
      <vt:lpstr>Объем капитальных затрат, включаемых в расчет удельной стоимости газовых котельных</vt:lpstr>
      <vt:lpstr>Презентация PowerPoint</vt:lpstr>
      <vt:lpstr>Расчет рекомендуемых значений удельных стоимостей НОВОГО СТРОИТЕЛЬСТВА блочно-модульных водогрейных котельных</vt:lpstr>
      <vt:lpstr>Расчет рекомендуемых значений удельных стоимостей НОВОГО СТРОИТЕЛЬСТВА СТАЦИОНАРНЫХ водогрейных котельных МВт)</vt:lpstr>
      <vt:lpstr>Презентация PowerPoint</vt:lpstr>
      <vt:lpstr>Расчет стоимости установки НОВЫХ КОТЛОАГРЕГАТОВ малой мощности в разрезе укрупненных мероприятий (в ценах 2016 г.) </vt:lpstr>
      <vt:lpstr>Расчет стоимости установки НОВЫХ КОТЛОАГРЕГАТОВ КВГМ (ПТВМ) в разрезе укрупненных мероприятий (в ценах 2016 г.) </vt:lpstr>
      <vt:lpstr>Расчет стоимости установки НОВЫХ ПАРОВЫХ КОТЛОВ марок ДКВр и ДЕ в разрезе укрупненных мероприятий (в ценах 2016 г.)  </vt:lpstr>
      <vt:lpstr>Презентация PowerPoint</vt:lpstr>
      <vt:lpstr>Расчет удельной стоимости модернизации (замены) НОВЫХ КОТЛОВ МАЛОЙ МОЩНОСТИ (цены 2016 г.)</vt:lpstr>
      <vt:lpstr>Расчет удельной стоимости модернизации (замены) КОТЛОАГРЕГАТОВ МАРОК КВГМ (ПТВМ) (в ценах 2016 года), млн. руб./МВт</vt:lpstr>
      <vt:lpstr>Расчет удельной стоимости модернизации (замены) КОТЛОАГРЕГАТОВ МАРОК ДКВр И ДЕ (в ценах 2016 года), млн. руб./МВт</vt:lpstr>
      <vt:lpstr>Презентация PowerPoint</vt:lpstr>
      <vt:lpstr>Расчет удельной стоимости замены оборудования по автоматизации и диспетчеризации газовых котельных (в ценах 2016 года), млн. руб./МВт</vt:lpstr>
      <vt:lpstr>Расчет удельной стоимости замены дымовых труб газовых котельных (в ценах 2016 года), млн. руб./МВт</vt:lpstr>
      <vt:lpstr>Расчет удельной стоимости замены оборудования по химводоподготовке газовых котельных (в ценах 2016 года), млн. руб./МВт</vt:lpstr>
      <vt:lpstr>Расчет удельной стоимости замены топливохранилища газовых котельных (в ценах 2016 года), млн. руб./МВт</vt:lpstr>
      <vt:lpstr>Расчет удельной стоимости замены коммерческого узла учета тепловой энергии котельных  (в ценах 2016 года), млн. руб./МВт</vt:lpstr>
      <vt:lpstr>Расчет удельной стоимости замены независимого котлового контура газовых котельных (в ценах 2016 года), млн. руб./МВт</vt:lpstr>
      <vt:lpstr>Расчет удельной стоимости замены контура ГВС газовых котельных (в ценах 2016 года), млн. руб./МВт</vt:lpstr>
      <vt:lpstr>Презентация PowerPoint</vt:lpstr>
      <vt:lpstr>Расчетная удельная стоимость установки ГТУ различного типа (в ценах 2016 года)</vt:lpstr>
      <vt:lpstr>Расчетная удельная стоимость установки ГТУ различного типа (в ценах 2016 года)</vt:lpstr>
      <vt:lpstr>Презентация PowerPoint</vt:lpstr>
      <vt:lpstr>Проблема оценки стоимости строительства и реконструкции тепловых сетей</vt:lpstr>
      <vt:lpstr>Принятые удельные значения строительства и реконструкции тепловых сетей в Схеме теплоснабжения</vt:lpstr>
      <vt:lpstr>Презентация PowerPoint</vt:lpstr>
      <vt:lpstr>Стоимости реконструкции ЦТП для перехода на закрытую схему ГВС</vt:lpstr>
      <vt:lpstr>Стоимости строительства ИТП для перехода на закрытую схему ГВС</vt:lpstr>
      <vt:lpstr>Перечень замечаний и предложений для учета при доработке методики ценообразования</vt:lpstr>
      <vt:lpstr>Перечень замечаний и предложений для учета при доработке методики ценообразования</vt:lpstr>
      <vt:lpstr>Основные выводы</vt:lpstr>
      <vt:lpstr>Спасибо за внимание!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информационного обеспечения  управления теплоснабжением г. Нижнего Новгорода</dc:title>
  <dc:creator>Pirit</dc:creator>
  <cp:lastModifiedBy>Юферев Юрий Владиславович</cp:lastModifiedBy>
  <cp:revision>1045</cp:revision>
  <cp:lastPrinted>2017-01-24T12:50:23Z</cp:lastPrinted>
  <dcterms:created xsi:type="dcterms:W3CDTF">2009-07-15T11:37:47Z</dcterms:created>
  <dcterms:modified xsi:type="dcterms:W3CDTF">2017-01-26T09:40:30Z</dcterms:modified>
</cp:coreProperties>
</file>